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57" r:id="rId3"/>
    <p:sldId id="268" r:id="rId4"/>
    <p:sldId id="292"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48"/>
    <p:restoredTop sz="94604"/>
  </p:normalViewPr>
  <p:slideViewPr>
    <p:cSldViewPr snapToGrid="0" snapToObjects="1">
      <p:cViewPr varScale="1">
        <p:scale>
          <a:sx n="117" d="100"/>
          <a:sy n="117" d="100"/>
        </p:scale>
        <p:origin x="176" y="2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6EDC9-4E96-8F41-AD4C-5AEF314859C1}"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49600-A974-1745-8823-19397931794D}" type="slidenum">
              <a:rPr lang="en-GB" smtClean="0"/>
              <a:t>‹#›</a:t>
            </a:fld>
            <a:endParaRPr lang="en-GB"/>
          </a:p>
        </p:txBody>
      </p:sp>
    </p:spTree>
    <p:extLst>
      <p:ext uri="{BB962C8B-B14F-4D97-AF65-F5344CB8AC3E}">
        <p14:creationId xmlns:p14="http://schemas.microsoft.com/office/powerpoint/2010/main" val="138735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e40d704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e40d7046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181B27A-E36A-0343-BC73-4EFABAD5D460}"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288820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81B27A-E36A-0343-BC73-4EFABAD5D460}"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22506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81B27A-E36A-0343-BC73-4EFABAD5D460}"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334928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3A5E2-95C9-4749-807B-FBB92538B088}"/>
              </a:ext>
            </a:extLst>
          </p:cNvPr>
          <p:cNvSpPr>
            <a:spLocks noGrp="1"/>
          </p:cNvSpPr>
          <p:nvPr>
            <p:ph type="title" hasCustomPrompt="1"/>
          </p:nvPr>
        </p:nvSpPr>
        <p:spPr>
          <a:xfrm>
            <a:off x="426816" y="1906891"/>
            <a:ext cx="4888134" cy="1329719"/>
          </a:xfrm>
          <a:prstGeom prst="rect">
            <a:avLst/>
          </a:prstGeom>
        </p:spPr>
        <p:txBody>
          <a:bodyPr/>
          <a:lstStyle>
            <a:lvl1pPr>
              <a:defRPr sz="4500" b="0" i="0">
                <a:latin typeface="Museo 500" panose="02000000000000000000" pitchFamily="2" charset="77"/>
              </a:defRPr>
            </a:lvl1pPr>
          </a:lstStyle>
          <a:p>
            <a:r>
              <a:rPr lang="en-US" dirty="0"/>
              <a:t>Presentation title</a:t>
            </a:r>
            <a:br>
              <a:rPr lang="en-US" dirty="0"/>
            </a:br>
            <a:r>
              <a:rPr lang="en-US" dirty="0"/>
              <a:t>goes here…</a:t>
            </a:r>
          </a:p>
        </p:txBody>
      </p:sp>
      <p:sp>
        <p:nvSpPr>
          <p:cNvPr id="18" name="Content Placeholder 17">
            <a:extLst>
              <a:ext uri="{FF2B5EF4-FFF2-40B4-BE49-F238E27FC236}">
                <a16:creationId xmlns:a16="http://schemas.microsoft.com/office/drawing/2014/main" id="{7CA21B62-9690-B64A-93D9-10053AAFFCA3}"/>
              </a:ext>
            </a:extLst>
          </p:cNvPr>
          <p:cNvSpPr>
            <a:spLocks noGrp="1"/>
          </p:cNvSpPr>
          <p:nvPr>
            <p:ph sz="quarter" idx="10" hasCustomPrompt="1"/>
          </p:nvPr>
        </p:nvSpPr>
        <p:spPr>
          <a:xfrm>
            <a:off x="426817" y="4518283"/>
            <a:ext cx="4407623" cy="292403"/>
          </a:xfrm>
          <a:prstGeom prst="rect">
            <a:avLst/>
          </a:prstGeom>
        </p:spPr>
        <p:txBody>
          <a:bodyPr/>
          <a:lstStyle>
            <a:lvl1pPr marL="0" indent="0">
              <a:buFontTx/>
              <a:buNone/>
              <a:defRPr sz="1700"/>
            </a:lvl1pPr>
          </a:lstStyle>
          <a:p>
            <a:pPr lvl="0"/>
            <a:r>
              <a:rPr lang="en-US" dirty="0"/>
              <a:t>Presentation by Rebecca </a:t>
            </a:r>
            <a:r>
              <a:rPr lang="en-US" dirty="0" err="1"/>
              <a:t>Nichells</a:t>
            </a:r>
            <a:endParaRPr lang="en-US" dirty="0"/>
          </a:p>
        </p:txBody>
      </p:sp>
    </p:spTree>
    <p:extLst>
      <p:ext uri="{BB962C8B-B14F-4D97-AF65-F5344CB8AC3E}">
        <p14:creationId xmlns:p14="http://schemas.microsoft.com/office/powerpoint/2010/main" val="381503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80"/>
        <p:cNvGrpSpPr/>
        <p:nvPr/>
      </p:nvGrpSpPr>
      <p:grpSpPr>
        <a:xfrm>
          <a:off x="0" y="0"/>
          <a:ext cx="0" cy="0"/>
          <a:chOff x="0" y="0"/>
          <a:chExt cx="0" cy="0"/>
        </a:xfrm>
      </p:grpSpPr>
      <p:sp>
        <p:nvSpPr>
          <p:cNvPr id="181" name="Google Shape;181;g10e40d70467_0_211"/>
          <p:cNvSpPr/>
          <p:nvPr/>
        </p:nvSpPr>
        <p:spPr>
          <a:xfrm>
            <a:off x="-12850" y="870400"/>
            <a:ext cx="9156900" cy="4273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g10e40d70467_0_211"/>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g10e40d70467_0_211"/>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l" rtl="0">
              <a:lnSpc>
                <a:spcPct val="100000"/>
              </a:lnSpc>
              <a:spcBef>
                <a:spcPts val="360"/>
              </a:spcBef>
              <a:spcAft>
                <a:spcPts val="0"/>
              </a:spcAft>
              <a:buClr>
                <a:schemeClr val="accent1"/>
              </a:buClr>
              <a:buSzPts val="1800"/>
              <a:buChar char="–"/>
              <a:defRPr/>
            </a:lvl2pPr>
            <a:lvl3pPr marL="1371600" lvl="2" indent="-342900" algn="l" rtl="0">
              <a:lnSpc>
                <a:spcPct val="100000"/>
              </a:lnSpc>
              <a:spcBef>
                <a:spcPts val="360"/>
              </a:spcBef>
              <a:spcAft>
                <a:spcPts val="0"/>
              </a:spcAft>
              <a:buClr>
                <a:schemeClr val="accent1"/>
              </a:buClr>
              <a:buSzPts val="1800"/>
              <a:buChar char="•"/>
              <a:defRPr/>
            </a:lvl3pPr>
            <a:lvl4pPr marL="1828800" lvl="3" indent="-342900" algn="l" rtl="0">
              <a:lnSpc>
                <a:spcPct val="100000"/>
              </a:lnSpc>
              <a:spcBef>
                <a:spcPts val="360"/>
              </a:spcBef>
              <a:spcAft>
                <a:spcPts val="0"/>
              </a:spcAft>
              <a:buClr>
                <a:schemeClr val="accent1"/>
              </a:buClr>
              <a:buSzPts val="1800"/>
              <a:buChar char="–"/>
              <a:defRPr/>
            </a:lvl4pPr>
            <a:lvl5pPr marL="2286000" lvl="4" indent="-342900" algn="l" rtl="0">
              <a:lnSpc>
                <a:spcPct val="100000"/>
              </a:lnSpc>
              <a:spcBef>
                <a:spcPts val="360"/>
              </a:spcBef>
              <a:spcAft>
                <a:spcPts val="0"/>
              </a:spcAft>
              <a:buClr>
                <a:schemeClr val="accent1"/>
              </a:buClr>
              <a:buSzPts val="1800"/>
              <a:buChar char="»"/>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pic>
        <p:nvPicPr>
          <p:cNvPr id="184" name="Google Shape;184;g10e40d70467_0_211"/>
          <p:cNvPicPr preferRelativeResize="0"/>
          <p:nvPr/>
        </p:nvPicPr>
        <p:blipFill rotWithShape="1">
          <a:blip r:embed="rId2">
            <a:alphaModFix/>
          </a:blip>
          <a:srcRect/>
          <a:stretch/>
        </p:blipFill>
        <p:spPr>
          <a:xfrm>
            <a:off x="7452320" y="188792"/>
            <a:ext cx="1444877" cy="664522"/>
          </a:xfrm>
          <a:prstGeom prst="rect">
            <a:avLst/>
          </a:prstGeom>
          <a:noFill/>
          <a:ln>
            <a:noFill/>
          </a:ln>
        </p:spPr>
      </p:pic>
    </p:spTree>
    <p:extLst>
      <p:ext uri="{BB962C8B-B14F-4D97-AF65-F5344CB8AC3E}">
        <p14:creationId xmlns:p14="http://schemas.microsoft.com/office/powerpoint/2010/main" val="310388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solidFill>
          <a:schemeClr val="lt1"/>
        </a:solidFill>
        <a:effectLst/>
      </p:bgPr>
    </p:bg>
    <p:spTree>
      <p:nvGrpSpPr>
        <p:cNvPr id="1" name="Shape 170"/>
        <p:cNvGrpSpPr/>
        <p:nvPr/>
      </p:nvGrpSpPr>
      <p:grpSpPr>
        <a:xfrm>
          <a:off x="0" y="0"/>
          <a:ext cx="0" cy="0"/>
          <a:chOff x="0" y="0"/>
          <a:chExt cx="0" cy="0"/>
        </a:xfrm>
      </p:grpSpPr>
      <p:sp>
        <p:nvSpPr>
          <p:cNvPr id="171" name="Google Shape;171;g10e40d70467_1_78"/>
          <p:cNvSpPr/>
          <p:nvPr/>
        </p:nvSpPr>
        <p:spPr>
          <a:xfrm>
            <a:off x="-12850" y="870400"/>
            <a:ext cx="9156900" cy="4273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g10e40d70467_1_78"/>
          <p:cNvSpPr txBox="1">
            <a:spLocks noGrp="1"/>
          </p:cNvSpPr>
          <p:nvPr>
            <p:ph type="title"/>
          </p:nvPr>
        </p:nvSpPr>
        <p:spPr>
          <a:xfrm>
            <a:off x="266700" y="267500"/>
            <a:ext cx="7833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3" name="Google Shape;173;g10e40d70467_1_78"/>
          <p:cNvPicPr preferRelativeResize="0"/>
          <p:nvPr/>
        </p:nvPicPr>
        <p:blipFill rotWithShape="1">
          <a:blip r:embed="rId2">
            <a:alphaModFix/>
          </a:blip>
          <a:srcRect/>
          <a:stretch/>
        </p:blipFill>
        <p:spPr>
          <a:xfrm>
            <a:off x="7452320" y="188792"/>
            <a:ext cx="1444877" cy="664522"/>
          </a:xfrm>
          <a:prstGeom prst="rect">
            <a:avLst/>
          </a:prstGeom>
          <a:noFill/>
          <a:ln>
            <a:noFill/>
          </a:ln>
        </p:spPr>
      </p:pic>
    </p:spTree>
    <p:extLst>
      <p:ext uri="{BB962C8B-B14F-4D97-AF65-F5344CB8AC3E}">
        <p14:creationId xmlns:p14="http://schemas.microsoft.com/office/powerpoint/2010/main" val="4452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81B27A-E36A-0343-BC73-4EFABAD5D460}"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7409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81B27A-E36A-0343-BC73-4EFABAD5D460}" type="datetimeFigureOut">
              <a:rPr lang="en-US" smtClean="0"/>
              <a:t>5/23/22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252517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181B27A-E36A-0343-BC73-4EFABAD5D460}"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43253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181B27A-E36A-0343-BC73-4EFABAD5D460}" type="datetimeFigureOut">
              <a:rPr lang="en-US" smtClean="0"/>
              <a:t>5/23/22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192655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181B27A-E36A-0343-BC73-4EFABAD5D460}" type="datetimeFigureOut">
              <a:rPr lang="en-US" smtClean="0"/>
              <a:t>5/23/22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38825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1B27A-E36A-0343-BC73-4EFABAD5D460}" type="datetimeFigureOut">
              <a:rPr lang="en-US" smtClean="0"/>
              <a:t>5/23/22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411700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81B27A-E36A-0343-BC73-4EFABAD5D460}"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124425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81B27A-E36A-0343-BC73-4EFABAD5D460}" type="datetimeFigureOut">
              <a:rPr lang="en-US" smtClean="0"/>
              <a:t>5/23/22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2E4E9-3AC4-C44A-9C54-D3904D009F54}" type="slidenum">
              <a:rPr lang="en-US" smtClean="0"/>
              <a:t>‹#›</a:t>
            </a:fld>
            <a:endParaRPr lang="en-US"/>
          </a:p>
        </p:txBody>
      </p:sp>
    </p:spTree>
    <p:extLst>
      <p:ext uri="{BB962C8B-B14F-4D97-AF65-F5344CB8AC3E}">
        <p14:creationId xmlns:p14="http://schemas.microsoft.com/office/powerpoint/2010/main" val="366171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81B27A-E36A-0343-BC73-4EFABAD5D460}" type="datetimeFigureOut">
              <a:rPr lang="en-US" smtClean="0"/>
              <a:t>5/23/22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E2E4E9-3AC4-C44A-9C54-D3904D009F54}" type="slidenum">
              <a:rPr lang="en-US" smtClean="0"/>
              <a:t>‹#›</a:t>
            </a:fld>
            <a:endParaRPr lang="en-US"/>
          </a:p>
        </p:txBody>
      </p:sp>
    </p:spTree>
    <p:extLst>
      <p:ext uri="{BB962C8B-B14F-4D97-AF65-F5344CB8AC3E}">
        <p14:creationId xmlns:p14="http://schemas.microsoft.com/office/powerpoint/2010/main" val="68232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gov.uk/government/publications/g7-health-ministers-meeting-june-2021-communique/g7-health-ministers-meeting-communique-oxford-4-june-2021"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5.pn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4113F-72B7-AB41-B4A6-C9EDD981CD0F}"/>
              </a:ext>
            </a:extLst>
          </p:cNvPr>
          <p:cNvPicPr>
            <a:picLocks noChangeAspect="1"/>
          </p:cNvPicPr>
          <p:nvPr/>
        </p:nvPicPr>
        <p:blipFill>
          <a:blip r:embed="rId2"/>
          <a:stretch>
            <a:fillRect/>
          </a:stretch>
        </p:blipFill>
        <p:spPr>
          <a:xfrm>
            <a:off x="0" y="-371061"/>
            <a:ext cx="11186162" cy="10342734"/>
          </a:xfrm>
          <a:prstGeom prst="rect">
            <a:avLst/>
          </a:prstGeom>
        </p:spPr>
      </p:pic>
      <p:sp>
        <p:nvSpPr>
          <p:cNvPr id="7" name="TextBox 6">
            <a:extLst>
              <a:ext uri="{FF2B5EF4-FFF2-40B4-BE49-F238E27FC236}">
                <a16:creationId xmlns:a16="http://schemas.microsoft.com/office/drawing/2014/main" id="{22357825-9183-B84B-8A11-B368F874348C}"/>
              </a:ext>
            </a:extLst>
          </p:cNvPr>
          <p:cNvSpPr txBox="1"/>
          <p:nvPr/>
        </p:nvSpPr>
        <p:spPr>
          <a:xfrm>
            <a:off x="230181" y="2111288"/>
            <a:ext cx="5277484" cy="1792798"/>
          </a:xfrm>
          <a:prstGeom prst="rect">
            <a:avLst/>
          </a:prstGeom>
          <a:noFill/>
        </p:spPr>
        <p:txBody>
          <a:bodyPr wrap="square" lIns="68580" tIns="34290" rIns="68580" bIns="34290" rtlCol="0">
            <a:spAutoFit/>
          </a:bodyPr>
          <a:lstStyle/>
          <a:p>
            <a:r>
              <a:rPr lang="en-US" sz="2800" dirty="0"/>
              <a:t>Building an International Patient Summary Minimum Viable Product (MVP) with the YHCR open platform tools</a:t>
            </a:r>
          </a:p>
        </p:txBody>
      </p:sp>
      <p:sp>
        <p:nvSpPr>
          <p:cNvPr id="8" name="TextBox 7">
            <a:extLst>
              <a:ext uri="{FF2B5EF4-FFF2-40B4-BE49-F238E27FC236}">
                <a16:creationId xmlns:a16="http://schemas.microsoft.com/office/drawing/2014/main" id="{D3FF6634-BF8C-BA41-980F-34A25F093956}"/>
              </a:ext>
            </a:extLst>
          </p:cNvPr>
          <p:cNvSpPr txBox="1"/>
          <p:nvPr/>
        </p:nvSpPr>
        <p:spPr>
          <a:xfrm>
            <a:off x="230181" y="4218471"/>
            <a:ext cx="4765877" cy="438582"/>
          </a:xfrm>
          <a:prstGeom prst="rect">
            <a:avLst/>
          </a:prstGeom>
          <a:noFill/>
        </p:spPr>
        <p:txBody>
          <a:bodyPr wrap="square" lIns="68580" tIns="34290" rIns="68580" bIns="34290" rtlCol="0">
            <a:spAutoFit/>
          </a:bodyPr>
          <a:lstStyle/>
          <a:p>
            <a:r>
              <a:rPr lang="en-US" sz="2400" dirty="0">
                <a:cs typeface="Arial" panose="020B0604020202020204" pitchFamily="34" charset="0"/>
              </a:rPr>
              <a:t>A presentation by Lee Rickles</a:t>
            </a:r>
          </a:p>
        </p:txBody>
      </p:sp>
      <p:pic>
        <p:nvPicPr>
          <p:cNvPr id="3" name="Picture 2" descr="Chart&#10;&#10;Description automatically generated">
            <a:extLst>
              <a:ext uri="{FF2B5EF4-FFF2-40B4-BE49-F238E27FC236}">
                <a16:creationId xmlns:a16="http://schemas.microsoft.com/office/drawing/2014/main" id="{7AC8D908-F610-6006-E709-53C7CB24CDD3}"/>
              </a:ext>
            </a:extLst>
          </p:cNvPr>
          <p:cNvPicPr>
            <a:picLocks noChangeAspect="1"/>
          </p:cNvPicPr>
          <p:nvPr/>
        </p:nvPicPr>
        <p:blipFill rotWithShape="1">
          <a:blip r:embed="rId3"/>
          <a:srcRect l="21680" t="37830" r="22300" b="42119"/>
          <a:stretch/>
        </p:blipFill>
        <p:spPr>
          <a:xfrm>
            <a:off x="148856" y="-1"/>
            <a:ext cx="3802289" cy="1360967"/>
          </a:xfrm>
          <a:prstGeom prst="rect">
            <a:avLst/>
          </a:prstGeom>
        </p:spPr>
      </p:pic>
      <p:pic>
        <p:nvPicPr>
          <p:cNvPr id="13" name="Picture 12" descr="Text&#10;&#10;Description automatically generated with low confidence">
            <a:extLst>
              <a:ext uri="{FF2B5EF4-FFF2-40B4-BE49-F238E27FC236}">
                <a16:creationId xmlns:a16="http://schemas.microsoft.com/office/drawing/2014/main" id="{D39069E6-2BF7-E2D4-65AF-BD971031F85C}"/>
              </a:ext>
            </a:extLst>
          </p:cNvPr>
          <p:cNvPicPr>
            <a:picLocks noChangeAspect="1"/>
          </p:cNvPicPr>
          <p:nvPr/>
        </p:nvPicPr>
        <p:blipFill>
          <a:blip r:embed="rId4"/>
          <a:stretch>
            <a:fillRect/>
          </a:stretch>
        </p:blipFill>
        <p:spPr>
          <a:xfrm>
            <a:off x="2088825" y="1333334"/>
            <a:ext cx="1847955" cy="346249"/>
          </a:xfrm>
          <a:prstGeom prst="rect">
            <a:avLst/>
          </a:prstGeom>
        </p:spPr>
      </p:pic>
      <p:sp>
        <p:nvSpPr>
          <p:cNvPr id="14" name="TextBox 13">
            <a:extLst>
              <a:ext uri="{FF2B5EF4-FFF2-40B4-BE49-F238E27FC236}">
                <a16:creationId xmlns:a16="http://schemas.microsoft.com/office/drawing/2014/main" id="{30B11081-3B57-7800-ACBD-9E9C659007A5}"/>
              </a:ext>
            </a:extLst>
          </p:cNvPr>
          <p:cNvSpPr txBox="1"/>
          <p:nvPr/>
        </p:nvSpPr>
        <p:spPr>
          <a:xfrm>
            <a:off x="811361" y="1333334"/>
            <a:ext cx="1640594" cy="315471"/>
          </a:xfrm>
          <a:prstGeom prst="rect">
            <a:avLst/>
          </a:prstGeom>
          <a:noFill/>
        </p:spPr>
        <p:txBody>
          <a:bodyPr wrap="square" lIns="68580" tIns="34290" rIns="68580" bIns="34290" rtlCol="0">
            <a:spAutoFit/>
          </a:bodyPr>
          <a:lstStyle/>
          <a:p>
            <a:r>
              <a:rPr lang="en-US" sz="1600" dirty="0">
                <a:latin typeface="Avenir Light" panose="020B0402020203020204" pitchFamily="34" charset="77"/>
                <a:ea typeface="Apple Color Emoji" pitchFamily="2" charset="0"/>
                <a:cs typeface="Al Nile" pitchFamily="2" charset="-78"/>
              </a:rPr>
              <a:t>Powered by</a:t>
            </a:r>
          </a:p>
        </p:txBody>
      </p:sp>
    </p:spTree>
    <p:extLst>
      <p:ext uri="{BB962C8B-B14F-4D97-AF65-F5344CB8AC3E}">
        <p14:creationId xmlns:p14="http://schemas.microsoft.com/office/powerpoint/2010/main" val="258290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9"/>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views existing record</a:t>
            </a:r>
            <a:endParaRPr sz="2500"/>
          </a:p>
        </p:txBody>
      </p:sp>
      <p:pic>
        <p:nvPicPr>
          <p:cNvPr id="509" name="Google Shape;509;p19"/>
          <p:cNvPicPr preferRelativeResize="0">
            <a:picLocks noGrp="1"/>
          </p:cNvPicPr>
          <p:nvPr>
            <p:ph type="body" idx="1"/>
          </p:nvPr>
        </p:nvPicPr>
        <p:blipFill rotWithShape="1">
          <a:blip r:embed="rId3">
            <a:alphaModFix/>
          </a:blip>
          <a:srcRect/>
          <a:stretch/>
        </p:blipFill>
        <p:spPr>
          <a:xfrm>
            <a:off x="450975" y="929300"/>
            <a:ext cx="6582600" cy="4088100"/>
          </a:xfrm>
          <a:prstGeom prst="rect">
            <a:avLst/>
          </a:prstGeom>
          <a:noFill/>
          <a:ln w="9525" cap="flat" cmpd="sng">
            <a:solidFill>
              <a:schemeClr val="dk1"/>
            </a:solidFill>
            <a:prstDash val="solid"/>
            <a:round/>
            <a:headEnd type="none" w="sm" len="sm"/>
            <a:tailEnd type="none" w="sm" len="sm"/>
          </a:ln>
        </p:spPr>
      </p:pic>
      <p:pic>
        <p:nvPicPr>
          <p:cNvPr id="4" name="Picture 3">
            <a:extLst>
              <a:ext uri="{FF2B5EF4-FFF2-40B4-BE49-F238E27FC236}">
                <a16:creationId xmlns:a16="http://schemas.microsoft.com/office/drawing/2014/main" id="{2DACB70E-6C54-6441-AC69-B592DA488A1B}"/>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0"/>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adds notes to their record</a:t>
            </a:r>
            <a:endParaRPr sz="2500"/>
          </a:p>
        </p:txBody>
      </p:sp>
      <p:pic>
        <p:nvPicPr>
          <p:cNvPr id="515" name="Google Shape;515;p20"/>
          <p:cNvPicPr preferRelativeResize="0">
            <a:picLocks noGrp="1"/>
          </p:cNvPicPr>
          <p:nvPr>
            <p:ph type="body" idx="1"/>
          </p:nvPr>
        </p:nvPicPr>
        <p:blipFill rotWithShape="1">
          <a:blip r:embed="rId3">
            <a:alphaModFix/>
          </a:blip>
          <a:srcRect/>
          <a:stretch/>
        </p:blipFill>
        <p:spPr>
          <a:xfrm>
            <a:off x="473609" y="952951"/>
            <a:ext cx="7980900" cy="3984900"/>
          </a:xfrm>
          <a:prstGeom prst="rect">
            <a:avLst/>
          </a:prstGeom>
          <a:noFill/>
          <a:ln w="9525" cap="flat" cmpd="sng">
            <a:solidFill>
              <a:schemeClr val="dk1"/>
            </a:solidFill>
            <a:prstDash val="solid"/>
            <a:round/>
            <a:headEnd type="none" w="sm" len="sm"/>
            <a:tailEnd type="none" w="sm" len="sm"/>
          </a:ln>
        </p:spPr>
      </p:pic>
      <p:pic>
        <p:nvPicPr>
          <p:cNvPr id="4" name="Picture 3">
            <a:extLst>
              <a:ext uri="{FF2B5EF4-FFF2-40B4-BE49-F238E27FC236}">
                <a16:creationId xmlns:a16="http://schemas.microsoft.com/office/drawing/2014/main" id="{E13DD7AF-8BA9-CDC5-C836-A3A3939A1B7B}"/>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1"/>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confirms contact details</a:t>
            </a:r>
            <a:endParaRPr sz="2500"/>
          </a:p>
        </p:txBody>
      </p:sp>
      <p:pic>
        <p:nvPicPr>
          <p:cNvPr id="521" name="Google Shape;521;p21"/>
          <p:cNvPicPr preferRelativeResize="0">
            <a:picLocks noGrp="1"/>
          </p:cNvPicPr>
          <p:nvPr>
            <p:ph type="body" idx="1"/>
          </p:nvPr>
        </p:nvPicPr>
        <p:blipFill rotWithShape="1">
          <a:blip r:embed="rId3">
            <a:alphaModFix/>
          </a:blip>
          <a:srcRect/>
          <a:stretch/>
        </p:blipFill>
        <p:spPr>
          <a:xfrm>
            <a:off x="421950" y="970150"/>
            <a:ext cx="8300100" cy="4030800"/>
          </a:xfrm>
          <a:prstGeom prst="rect">
            <a:avLst/>
          </a:prstGeom>
          <a:noFill/>
          <a:ln w="9525" cap="flat" cmpd="sng">
            <a:solidFill>
              <a:schemeClr val="dk1"/>
            </a:solidFill>
            <a:prstDash val="solid"/>
            <a:round/>
            <a:headEnd type="none" w="sm" len="sm"/>
            <a:tailEnd type="none" w="sm" len="sm"/>
          </a:ln>
        </p:spPr>
      </p:pic>
      <p:pic>
        <p:nvPicPr>
          <p:cNvPr id="4" name="Picture 3">
            <a:extLst>
              <a:ext uri="{FF2B5EF4-FFF2-40B4-BE49-F238E27FC236}">
                <a16:creationId xmlns:a16="http://schemas.microsoft.com/office/drawing/2014/main" id="{CA0783E0-65C4-948F-EEC2-CF1410B5C33A}"/>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2"/>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authorises IPS generation</a:t>
            </a:r>
            <a:r>
              <a:rPr lang="en-GB" sz="2300"/>
              <a:t> </a:t>
            </a:r>
            <a:endParaRPr sz="2300"/>
          </a:p>
        </p:txBody>
      </p:sp>
      <p:pic>
        <p:nvPicPr>
          <p:cNvPr id="527" name="Google Shape;527;p22"/>
          <p:cNvPicPr preferRelativeResize="0">
            <a:picLocks noGrp="1"/>
          </p:cNvPicPr>
          <p:nvPr>
            <p:ph type="body" idx="1"/>
          </p:nvPr>
        </p:nvPicPr>
        <p:blipFill rotWithShape="1">
          <a:blip r:embed="rId3">
            <a:alphaModFix/>
          </a:blip>
          <a:srcRect/>
          <a:stretch/>
        </p:blipFill>
        <p:spPr>
          <a:xfrm>
            <a:off x="421225" y="976675"/>
            <a:ext cx="8203500" cy="4047300"/>
          </a:xfrm>
          <a:prstGeom prst="rect">
            <a:avLst/>
          </a:prstGeom>
          <a:noFill/>
          <a:ln w="9525" cap="flat" cmpd="sng">
            <a:solidFill>
              <a:schemeClr val="dk1"/>
            </a:solidFill>
            <a:prstDash val="solid"/>
            <a:round/>
            <a:headEnd type="none" w="sm" len="sm"/>
            <a:tailEnd type="none" w="sm" len="sm"/>
          </a:ln>
        </p:spPr>
      </p:pic>
      <p:sp>
        <p:nvSpPr>
          <p:cNvPr id="528" name="Google Shape;528;p22"/>
          <p:cNvSpPr txBox="1">
            <a:spLocks noGrp="1"/>
          </p:cNvSpPr>
          <p:nvPr>
            <p:ph type="ftr" idx="4294967295"/>
          </p:nvPr>
        </p:nvSpPr>
        <p:spPr>
          <a:xfrm>
            <a:off x="518007" y="4750079"/>
            <a:ext cx="4292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GB"/>
              <a:t>Draft 6a</a:t>
            </a:r>
            <a:endParaRPr/>
          </a:p>
        </p:txBody>
      </p:sp>
      <p:pic>
        <p:nvPicPr>
          <p:cNvPr id="5" name="Picture 4">
            <a:extLst>
              <a:ext uri="{FF2B5EF4-FFF2-40B4-BE49-F238E27FC236}">
                <a16:creationId xmlns:a16="http://schemas.microsoft.com/office/drawing/2014/main" id="{5F10E8DB-E751-5E72-C576-5C1FFCE8A02D}"/>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23" descr="Office worker female with solid fill"/>
          <p:cNvPicPr preferRelativeResize="0"/>
          <p:nvPr/>
        </p:nvPicPr>
        <p:blipFill rotWithShape="1">
          <a:blip r:embed="rId3">
            <a:alphaModFix/>
          </a:blip>
          <a:srcRect/>
          <a:stretch/>
        </p:blipFill>
        <p:spPr>
          <a:xfrm>
            <a:off x="399550" y="1778501"/>
            <a:ext cx="1067707" cy="973755"/>
          </a:xfrm>
          <a:prstGeom prst="rect">
            <a:avLst/>
          </a:prstGeom>
          <a:noFill/>
          <a:ln>
            <a:noFill/>
          </a:ln>
        </p:spPr>
      </p:pic>
      <p:pic>
        <p:nvPicPr>
          <p:cNvPr id="534" name="Google Shape;534;p23" descr="Internet with solid fill"/>
          <p:cNvPicPr preferRelativeResize="0"/>
          <p:nvPr/>
        </p:nvPicPr>
        <p:blipFill rotWithShape="1">
          <a:blip r:embed="rId4">
            <a:alphaModFix/>
          </a:blip>
          <a:srcRect/>
          <a:stretch/>
        </p:blipFill>
        <p:spPr>
          <a:xfrm>
            <a:off x="3493302" y="1782223"/>
            <a:ext cx="1059544" cy="966310"/>
          </a:xfrm>
          <a:prstGeom prst="rect">
            <a:avLst/>
          </a:prstGeom>
          <a:noFill/>
          <a:ln>
            <a:noFill/>
          </a:ln>
        </p:spPr>
      </p:pic>
      <p:sp>
        <p:nvSpPr>
          <p:cNvPr id="535" name="Google Shape;535;p23"/>
          <p:cNvSpPr/>
          <p:nvPr/>
        </p:nvSpPr>
        <p:spPr>
          <a:xfrm>
            <a:off x="3537637" y="947533"/>
            <a:ext cx="1059600" cy="3516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NHS Login</a:t>
            </a:r>
            <a:endParaRPr sz="1100" b="0" i="0" u="none" strike="noStrike" cap="none">
              <a:solidFill>
                <a:schemeClr val="accent5"/>
              </a:solidFill>
              <a:latin typeface="Arial"/>
              <a:ea typeface="Arial"/>
              <a:cs typeface="Arial"/>
              <a:sym typeface="Arial"/>
            </a:endParaRPr>
          </a:p>
        </p:txBody>
      </p:sp>
      <p:sp>
        <p:nvSpPr>
          <p:cNvPr id="536" name="Google Shape;536;p23"/>
          <p:cNvSpPr/>
          <p:nvPr/>
        </p:nvSpPr>
        <p:spPr>
          <a:xfrm>
            <a:off x="6709258" y="957380"/>
            <a:ext cx="734919" cy="471480"/>
          </a:xfrm>
          <a:prstGeom prst="flowChartMagneticDisk">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GP record</a:t>
            </a:r>
            <a:endParaRPr sz="1100" b="0" i="0" u="none" strike="noStrike" cap="none">
              <a:solidFill>
                <a:schemeClr val="accent5"/>
              </a:solidFill>
              <a:latin typeface="Arial"/>
              <a:ea typeface="Arial"/>
              <a:cs typeface="Arial"/>
              <a:sym typeface="Arial"/>
            </a:endParaRPr>
          </a:p>
        </p:txBody>
      </p:sp>
      <p:sp>
        <p:nvSpPr>
          <p:cNvPr id="537" name="Google Shape;537;p23"/>
          <p:cNvSpPr/>
          <p:nvPr/>
        </p:nvSpPr>
        <p:spPr>
          <a:xfrm>
            <a:off x="6134674" y="3012024"/>
            <a:ext cx="1059600" cy="5301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Open source QR Code generator</a:t>
            </a:r>
            <a:endParaRPr sz="1300" b="0" i="0" u="none" strike="noStrike" cap="none">
              <a:solidFill>
                <a:schemeClr val="accent5"/>
              </a:solidFill>
              <a:latin typeface="Arial"/>
              <a:ea typeface="Arial"/>
              <a:cs typeface="Arial"/>
              <a:sym typeface="Arial"/>
            </a:endParaRPr>
          </a:p>
        </p:txBody>
      </p:sp>
      <p:sp>
        <p:nvSpPr>
          <p:cNvPr id="538" name="Google Shape;538;p23"/>
          <p:cNvSpPr/>
          <p:nvPr/>
        </p:nvSpPr>
        <p:spPr>
          <a:xfrm>
            <a:off x="6329770" y="1914295"/>
            <a:ext cx="1429200" cy="7023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FHIR aggregation and process co-ordination</a:t>
            </a:r>
            <a:endParaRPr sz="1100" b="0" i="0" u="none" strike="noStrike" cap="none">
              <a:solidFill>
                <a:schemeClr val="accent5"/>
              </a:solidFill>
              <a:latin typeface="Arial"/>
              <a:ea typeface="Arial"/>
              <a:cs typeface="Arial"/>
              <a:sym typeface="Arial"/>
            </a:endParaRPr>
          </a:p>
        </p:txBody>
      </p:sp>
      <p:sp>
        <p:nvSpPr>
          <p:cNvPr id="539" name="Google Shape;539;p23"/>
          <p:cNvSpPr txBox="1"/>
          <p:nvPr/>
        </p:nvSpPr>
        <p:spPr>
          <a:xfrm>
            <a:off x="7240976" y="1421775"/>
            <a:ext cx="16197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IPS sourced from GP record via GP-Connect</a:t>
            </a:r>
            <a:endParaRPr sz="1100" b="0" i="0" u="none" strike="noStrike" cap="none">
              <a:solidFill>
                <a:srgbClr val="000000"/>
              </a:solidFill>
              <a:latin typeface="Arial"/>
              <a:ea typeface="Arial"/>
              <a:cs typeface="Arial"/>
              <a:sym typeface="Arial"/>
            </a:endParaRPr>
          </a:p>
        </p:txBody>
      </p:sp>
      <p:sp>
        <p:nvSpPr>
          <p:cNvPr id="540" name="Google Shape;540;p23"/>
          <p:cNvSpPr txBox="1"/>
          <p:nvPr/>
        </p:nvSpPr>
        <p:spPr>
          <a:xfrm>
            <a:off x="4674256" y="2383183"/>
            <a:ext cx="15186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Data transacts through local shared care record</a:t>
            </a:r>
            <a:endParaRPr sz="1100" b="0" i="0" u="none" strike="noStrike" cap="none">
              <a:solidFill>
                <a:srgbClr val="000000"/>
              </a:solidFill>
              <a:latin typeface="Arial"/>
              <a:ea typeface="Arial"/>
              <a:cs typeface="Arial"/>
              <a:sym typeface="Arial"/>
            </a:endParaRPr>
          </a:p>
        </p:txBody>
      </p:sp>
      <p:sp>
        <p:nvSpPr>
          <p:cNvPr id="541" name="Google Shape;541;p23"/>
          <p:cNvSpPr txBox="1"/>
          <p:nvPr/>
        </p:nvSpPr>
        <p:spPr>
          <a:xfrm>
            <a:off x="2012205" y="1415956"/>
            <a:ext cx="1803600" cy="408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National identity system assures patient identity</a:t>
            </a:r>
            <a:endParaRPr sz="1100" b="0" i="0" u="none" strike="noStrike" cap="none">
              <a:solidFill>
                <a:srgbClr val="000000"/>
              </a:solidFill>
              <a:latin typeface="Arial"/>
              <a:ea typeface="Arial"/>
              <a:cs typeface="Arial"/>
              <a:sym typeface="Arial"/>
            </a:endParaRPr>
          </a:p>
        </p:txBody>
      </p:sp>
      <p:sp>
        <p:nvSpPr>
          <p:cNvPr id="542" name="Google Shape;542;p23"/>
          <p:cNvSpPr txBox="1"/>
          <p:nvPr/>
        </p:nvSpPr>
        <p:spPr>
          <a:xfrm>
            <a:off x="1643450" y="2354150"/>
            <a:ext cx="1803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Patient initiates IPS request and provides personal content through their PHR</a:t>
            </a:r>
            <a:endParaRPr sz="1100" b="0" i="0" u="none" strike="noStrike" cap="none">
              <a:solidFill>
                <a:srgbClr val="000000"/>
              </a:solidFill>
              <a:latin typeface="Arial"/>
              <a:ea typeface="Arial"/>
              <a:cs typeface="Arial"/>
              <a:sym typeface="Arial"/>
            </a:endParaRPr>
          </a:p>
        </p:txBody>
      </p:sp>
      <p:sp>
        <p:nvSpPr>
          <p:cNvPr id="543" name="Google Shape;543;p23"/>
          <p:cNvSpPr txBox="1"/>
          <p:nvPr/>
        </p:nvSpPr>
        <p:spPr>
          <a:xfrm>
            <a:off x="7569701" y="2999075"/>
            <a:ext cx="12729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IPS record lodged within a FHIR store </a:t>
            </a:r>
            <a:endParaRPr sz="1100" b="0" i="0" u="none" strike="noStrike" cap="none">
              <a:solidFill>
                <a:srgbClr val="000000"/>
              </a:solidFill>
              <a:latin typeface="Arial"/>
              <a:ea typeface="Arial"/>
              <a:cs typeface="Arial"/>
              <a:sym typeface="Arial"/>
            </a:endParaRPr>
          </a:p>
        </p:txBody>
      </p:sp>
      <p:pic>
        <p:nvPicPr>
          <p:cNvPr id="544" name="Google Shape;544;p23"/>
          <p:cNvPicPr preferRelativeResize="0"/>
          <p:nvPr/>
        </p:nvPicPr>
        <p:blipFill rotWithShape="1">
          <a:blip r:embed="rId5">
            <a:alphaModFix/>
          </a:blip>
          <a:srcRect/>
          <a:stretch/>
        </p:blipFill>
        <p:spPr>
          <a:xfrm>
            <a:off x="1670689" y="2949286"/>
            <a:ext cx="683032" cy="598659"/>
          </a:xfrm>
          <a:prstGeom prst="rect">
            <a:avLst/>
          </a:prstGeom>
          <a:noFill/>
          <a:ln>
            <a:noFill/>
          </a:ln>
        </p:spPr>
      </p:pic>
      <p:grpSp>
        <p:nvGrpSpPr>
          <p:cNvPr id="545" name="Google Shape;545;p23"/>
          <p:cNvGrpSpPr/>
          <p:nvPr/>
        </p:nvGrpSpPr>
        <p:grpSpPr>
          <a:xfrm>
            <a:off x="7044584" y="4021388"/>
            <a:ext cx="866280" cy="702101"/>
            <a:chOff x="9807096" y="4811205"/>
            <a:chExt cx="1240200" cy="1102200"/>
          </a:xfrm>
        </p:grpSpPr>
        <p:sp>
          <p:nvSpPr>
            <p:cNvPr id="546" name="Google Shape;546;p23"/>
            <p:cNvSpPr/>
            <p:nvPr/>
          </p:nvSpPr>
          <p:spPr>
            <a:xfrm>
              <a:off x="9807096" y="4811205"/>
              <a:ext cx="1240200" cy="1102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7" name="Google Shape;547;p23"/>
            <p:cNvSpPr/>
            <p:nvPr/>
          </p:nvSpPr>
          <p:spPr>
            <a:xfrm>
              <a:off x="10120246" y="5437603"/>
              <a:ext cx="613777" cy="407356"/>
            </a:xfrm>
            <a:prstGeom prst="flowChartMagneticDisk">
              <a:avLst/>
            </a:prstGeom>
            <a:solidFill>
              <a:srgbClr val="FFF2CC"/>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POD</a:t>
              </a:r>
              <a:endParaRPr sz="1100" b="0" i="0" u="none" strike="noStrike" cap="none">
                <a:solidFill>
                  <a:srgbClr val="000000"/>
                </a:solidFill>
                <a:latin typeface="Arial"/>
                <a:ea typeface="Arial"/>
                <a:cs typeface="Arial"/>
                <a:sym typeface="Arial"/>
              </a:endParaRPr>
            </a:p>
          </p:txBody>
        </p:sp>
        <p:pic>
          <p:nvPicPr>
            <p:cNvPr id="548" name="Google Shape;548;p23"/>
            <p:cNvPicPr preferRelativeResize="0"/>
            <p:nvPr/>
          </p:nvPicPr>
          <p:blipFill rotWithShape="1">
            <a:blip r:embed="rId6">
              <a:alphaModFix/>
            </a:blip>
            <a:srcRect/>
            <a:stretch/>
          </p:blipFill>
          <p:spPr>
            <a:xfrm>
              <a:off x="10120246" y="4851307"/>
              <a:ext cx="613777" cy="559937"/>
            </a:xfrm>
            <a:prstGeom prst="rect">
              <a:avLst/>
            </a:prstGeom>
            <a:noFill/>
            <a:ln>
              <a:noFill/>
            </a:ln>
          </p:spPr>
        </p:pic>
      </p:grpSp>
      <p:sp>
        <p:nvSpPr>
          <p:cNvPr id="549" name="Google Shape;549;p23"/>
          <p:cNvSpPr/>
          <p:nvPr/>
        </p:nvSpPr>
        <p:spPr>
          <a:xfrm>
            <a:off x="3932840" y="1378021"/>
            <a:ext cx="258300" cy="5301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0" name="Google Shape;550;p23"/>
          <p:cNvSpPr/>
          <p:nvPr/>
        </p:nvSpPr>
        <p:spPr>
          <a:xfrm rot="-5400000">
            <a:off x="2427360" y="1316983"/>
            <a:ext cx="235800" cy="18966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1" name="Google Shape;551;p23"/>
          <p:cNvSpPr/>
          <p:nvPr/>
        </p:nvSpPr>
        <p:spPr>
          <a:xfrm rot="-5400000">
            <a:off x="5270748" y="1429482"/>
            <a:ext cx="235800" cy="16716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2" name="Google Shape;552;p23"/>
          <p:cNvSpPr/>
          <p:nvPr/>
        </p:nvSpPr>
        <p:spPr>
          <a:xfrm>
            <a:off x="6647285" y="2634914"/>
            <a:ext cx="254100" cy="3459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3" name="Google Shape;553;p23"/>
          <p:cNvSpPr/>
          <p:nvPr/>
        </p:nvSpPr>
        <p:spPr>
          <a:xfrm rot="5400000">
            <a:off x="4061501" y="1432225"/>
            <a:ext cx="217200" cy="36327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4" name="Google Shape;554;p23"/>
          <p:cNvSpPr/>
          <p:nvPr/>
        </p:nvSpPr>
        <p:spPr>
          <a:xfrm>
            <a:off x="7315602" y="2634914"/>
            <a:ext cx="254100" cy="13500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5" name="Google Shape;555;p23"/>
          <p:cNvSpPr/>
          <p:nvPr/>
        </p:nvSpPr>
        <p:spPr>
          <a:xfrm>
            <a:off x="6933604" y="1476132"/>
            <a:ext cx="258300" cy="415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6" name="Google Shape;556;p23"/>
          <p:cNvSpPr txBox="1"/>
          <p:nvPr/>
        </p:nvSpPr>
        <p:spPr>
          <a:xfrm>
            <a:off x="3369372" y="2591086"/>
            <a:ext cx="12729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Personal Health record e.g. HELM</a:t>
            </a:r>
            <a:endParaRPr sz="1100" b="0" i="0" u="none" strike="noStrike" cap="none">
              <a:solidFill>
                <a:srgbClr val="000000"/>
              </a:solidFill>
              <a:latin typeface="Arial"/>
              <a:ea typeface="Arial"/>
              <a:cs typeface="Arial"/>
              <a:sym typeface="Arial"/>
            </a:endParaRPr>
          </a:p>
        </p:txBody>
      </p:sp>
      <p:sp>
        <p:nvSpPr>
          <p:cNvPr id="557" name="Google Shape;557;p23"/>
          <p:cNvSpPr txBox="1">
            <a:spLocks noGrp="1"/>
          </p:cNvSpPr>
          <p:nvPr>
            <p:ph type="title"/>
          </p:nvPr>
        </p:nvSpPr>
        <p:spPr>
          <a:xfrm>
            <a:off x="350658" y="200620"/>
            <a:ext cx="63586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3000"/>
              <a:buNone/>
            </a:pPr>
            <a:r>
              <a:rPr lang="en-GB" sz="2500">
                <a:solidFill>
                  <a:schemeClr val="accent5"/>
                </a:solidFill>
              </a:rPr>
              <a:t>Step 2 - Creating and curating the IPS</a:t>
            </a:r>
            <a:endParaRPr sz="2500">
              <a:solidFill>
                <a:schemeClr val="accent5"/>
              </a:solidFill>
            </a:endParaRPr>
          </a:p>
        </p:txBody>
      </p:sp>
      <p:sp>
        <p:nvSpPr>
          <p:cNvPr id="558" name="Google Shape;558;p23"/>
          <p:cNvSpPr/>
          <p:nvPr/>
        </p:nvSpPr>
        <p:spPr>
          <a:xfrm>
            <a:off x="446200" y="918125"/>
            <a:ext cx="3047400" cy="2013300"/>
          </a:xfrm>
          <a:prstGeom prst="rect">
            <a:avLst/>
          </a:prstGeom>
          <a:solidFill>
            <a:srgbClr val="D5DBE5">
              <a:alpha val="7843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9" name="Google Shape;559;p23"/>
          <p:cNvSpPr/>
          <p:nvPr/>
        </p:nvSpPr>
        <p:spPr>
          <a:xfrm>
            <a:off x="3493300" y="918125"/>
            <a:ext cx="1460700" cy="996300"/>
          </a:xfrm>
          <a:prstGeom prst="rect">
            <a:avLst/>
          </a:prstGeom>
          <a:solidFill>
            <a:srgbClr val="D5DBE5">
              <a:alpha val="7843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9" name="Picture 28">
            <a:extLst>
              <a:ext uri="{FF2B5EF4-FFF2-40B4-BE49-F238E27FC236}">
                <a16:creationId xmlns:a16="http://schemas.microsoft.com/office/drawing/2014/main" id="{0037DBE3-CC54-7272-1E0A-2A41A76CE61F}"/>
              </a:ext>
            </a:extLst>
          </p:cNvPr>
          <p:cNvPicPr>
            <a:picLocks noChangeAspect="1"/>
          </p:cNvPicPr>
          <p:nvPr/>
        </p:nvPicPr>
        <p:blipFill>
          <a:blip r:embed="rId7"/>
          <a:stretch>
            <a:fillRect/>
          </a:stretch>
        </p:blipFill>
        <p:spPr>
          <a:xfrm>
            <a:off x="7109763" y="14622"/>
            <a:ext cx="1839686" cy="8401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4"/>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IPS successfully created</a:t>
            </a:r>
            <a:endParaRPr sz="2500"/>
          </a:p>
        </p:txBody>
      </p:sp>
      <p:pic>
        <p:nvPicPr>
          <p:cNvPr id="565" name="Google Shape;565;p24"/>
          <p:cNvPicPr preferRelativeResize="0">
            <a:picLocks noGrp="1"/>
          </p:cNvPicPr>
          <p:nvPr>
            <p:ph type="body" idx="1"/>
          </p:nvPr>
        </p:nvPicPr>
        <p:blipFill rotWithShape="1">
          <a:blip r:embed="rId3">
            <a:alphaModFix/>
          </a:blip>
          <a:srcRect/>
          <a:stretch/>
        </p:blipFill>
        <p:spPr>
          <a:xfrm>
            <a:off x="430425" y="955675"/>
            <a:ext cx="7756500" cy="4068300"/>
          </a:xfrm>
          <a:prstGeom prst="rect">
            <a:avLst/>
          </a:prstGeom>
          <a:noFill/>
          <a:ln w="9525" cap="flat" cmpd="sng">
            <a:solidFill>
              <a:schemeClr val="dk1"/>
            </a:solidFill>
            <a:prstDash val="solid"/>
            <a:round/>
            <a:headEnd type="none" w="sm" len="sm"/>
            <a:tailEnd type="none" w="sm" len="sm"/>
          </a:ln>
        </p:spPr>
      </p:pic>
      <p:sp>
        <p:nvSpPr>
          <p:cNvPr id="566" name="Google Shape;566;p24"/>
          <p:cNvSpPr txBox="1">
            <a:spLocks noGrp="1"/>
          </p:cNvSpPr>
          <p:nvPr>
            <p:ph type="ftr" idx="4294967295"/>
          </p:nvPr>
        </p:nvSpPr>
        <p:spPr>
          <a:xfrm>
            <a:off x="518007" y="4750079"/>
            <a:ext cx="4292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GB"/>
              <a:t>Draft 6a</a:t>
            </a:r>
            <a:endParaRPr/>
          </a:p>
        </p:txBody>
      </p:sp>
      <p:pic>
        <p:nvPicPr>
          <p:cNvPr id="5" name="Picture 4">
            <a:extLst>
              <a:ext uri="{FF2B5EF4-FFF2-40B4-BE49-F238E27FC236}">
                <a16:creationId xmlns:a16="http://schemas.microsoft.com/office/drawing/2014/main" id="{C17C3DDE-B525-D7BD-739A-B118D1C1F56A}"/>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5"/>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receives an email with IPS</a:t>
            </a:r>
            <a:endParaRPr sz="2500"/>
          </a:p>
        </p:txBody>
      </p:sp>
      <p:pic>
        <p:nvPicPr>
          <p:cNvPr id="572" name="Google Shape;572;p25"/>
          <p:cNvPicPr preferRelativeResize="0">
            <a:picLocks noGrp="1"/>
          </p:cNvPicPr>
          <p:nvPr>
            <p:ph type="body" idx="1"/>
          </p:nvPr>
        </p:nvPicPr>
        <p:blipFill rotWithShape="1">
          <a:blip r:embed="rId3">
            <a:alphaModFix/>
          </a:blip>
          <a:srcRect/>
          <a:stretch/>
        </p:blipFill>
        <p:spPr>
          <a:xfrm>
            <a:off x="451303" y="978128"/>
            <a:ext cx="4614900" cy="3713400"/>
          </a:xfrm>
          <a:prstGeom prst="rect">
            <a:avLst/>
          </a:prstGeom>
          <a:noFill/>
          <a:ln w="9525" cap="flat" cmpd="sng">
            <a:solidFill>
              <a:schemeClr val="dk1"/>
            </a:solidFill>
            <a:prstDash val="solid"/>
            <a:round/>
            <a:headEnd type="none" w="sm" len="sm"/>
            <a:tailEnd type="none" w="sm" len="sm"/>
          </a:ln>
        </p:spPr>
      </p:pic>
      <p:pic>
        <p:nvPicPr>
          <p:cNvPr id="573" name="Google Shape;573;p25"/>
          <p:cNvPicPr preferRelativeResize="0"/>
          <p:nvPr/>
        </p:nvPicPr>
        <p:blipFill rotWithShape="1">
          <a:blip r:embed="rId4">
            <a:alphaModFix/>
          </a:blip>
          <a:srcRect/>
          <a:stretch/>
        </p:blipFill>
        <p:spPr>
          <a:xfrm>
            <a:off x="4558699" y="1151325"/>
            <a:ext cx="4133998" cy="3713345"/>
          </a:xfrm>
          <a:prstGeom prst="rect">
            <a:avLst/>
          </a:prstGeom>
          <a:noFill/>
          <a:ln w="9525" cap="flat" cmpd="sng">
            <a:solidFill>
              <a:schemeClr val="dk1"/>
            </a:solidFill>
            <a:prstDash val="solid"/>
            <a:round/>
            <a:headEnd type="none" w="sm" len="sm"/>
            <a:tailEnd type="none" w="sm" len="sm"/>
          </a:ln>
        </p:spPr>
      </p:pic>
      <p:pic>
        <p:nvPicPr>
          <p:cNvPr id="5" name="Picture 4">
            <a:extLst>
              <a:ext uri="{FF2B5EF4-FFF2-40B4-BE49-F238E27FC236}">
                <a16:creationId xmlns:a16="http://schemas.microsoft.com/office/drawing/2014/main" id="{8BA59B9C-D77B-E715-86F5-6FE18C24F8D7}"/>
              </a:ext>
            </a:extLst>
          </p:cNvPr>
          <p:cNvPicPr>
            <a:picLocks noChangeAspect="1"/>
          </p:cNvPicPr>
          <p:nvPr/>
        </p:nvPicPr>
        <p:blipFill>
          <a:blip r:embed="rId5"/>
          <a:stretch>
            <a:fillRect/>
          </a:stretch>
        </p:blipFill>
        <p:spPr>
          <a:xfrm>
            <a:off x="7109763" y="14622"/>
            <a:ext cx="1839686" cy="8401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26" descr="Graphical user interface, text, application  Description automatically generated"/>
          <p:cNvPicPr preferRelativeResize="0"/>
          <p:nvPr/>
        </p:nvPicPr>
        <p:blipFill rotWithShape="1">
          <a:blip r:embed="rId3">
            <a:alphaModFix/>
          </a:blip>
          <a:srcRect/>
          <a:stretch/>
        </p:blipFill>
        <p:spPr>
          <a:xfrm>
            <a:off x="527618" y="986494"/>
            <a:ext cx="7141886" cy="3924320"/>
          </a:xfrm>
          <a:prstGeom prst="rect">
            <a:avLst/>
          </a:prstGeom>
          <a:noFill/>
          <a:ln w="9525" cap="flat" cmpd="sng">
            <a:solidFill>
              <a:schemeClr val="dk1"/>
            </a:solidFill>
            <a:prstDash val="solid"/>
            <a:round/>
            <a:headEnd type="none" w="sm" len="sm"/>
            <a:tailEnd type="none" w="sm" len="sm"/>
          </a:ln>
        </p:spPr>
      </p:pic>
      <p:sp>
        <p:nvSpPr>
          <p:cNvPr id="579" name="Google Shape;579;p26"/>
          <p:cNvSpPr txBox="1"/>
          <p:nvPr/>
        </p:nvSpPr>
        <p:spPr>
          <a:xfrm>
            <a:off x="6743701" y="1441100"/>
            <a:ext cx="2114400" cy="284700"/>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Receives code via SMS</a:t>
            </a:r>
            <a:endParaRPr sz="1400" b="1" i="0" u="none" strike="noStrike" cap="none">
              <a:solidFill>
                <a:srgbClr val="CC0000"/>
              </a:solidFill>
              <a:latin typeface="Arial"/>
              <a:ea typeface="Arial"/>
              <a:cs typeface="Arial"/>
              <a:sym typeface="Arial"/>
            </a:endParaRPr>
          </a:p>
        </p:txBody>
      </p:sp>
      <p:sp>
        <p:nvSpPr>
          <p:cNvPr id="580" name="Google Shape;580;p26"/>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receives SMS notification</a:t>
            </a:r>
            <a:endParaRPr sz="2500"/>
          </a:p>
        </p:txBody>
      </p:sp>
      <p:pic>
        <p:nvPicPr>
          <p:cNvPr id="5" name="Picture 4">
            <a:extLst>
              <a:ext uri="{FF2B5EF4-FFF2-40B4-BE49-F238E27FC236}">
                <a16:creationId xmlns:a16="http://schemas.microsoft.com/office/drawing/2014/main" id="{11A5AE08-4D22-072E-64A4-D3FA43E845B5}"/>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7" descr="Graphical user interface, application  Description automatically generated"/>
          <p:cNvPicPr preferRelativeResize="0"/>
          <p:nvPr/>
        </p:nvPicPr>
        <p:blipFill rotWithShape="1">
          <a:blip r:embed="rId3">
            <a:alphaModFix/>
          </a:blip>
          <a:srcRect/>
          <a:stretch/>
        </p:blipFill>
        <p:spPr>
          <a:xfrm>
            <a:off x="424225" y="955125"/>
            <a:ext cx="7354024" cy="4021376"/>
          </a:xfrm>
          <a:prstGeom prst="rect">
            <a:avLst/>
          </a:prstGeom>
          <a:noFill/>
          <a:ln w="9525" cap="flat" cmpd="sng">
            <a:solidFill>
              <a:schemeClr val="dk1"/>
            </a:solidFill>
            <a:prstDash val="solid"/>
            <a:round/>
            <a:headEnd type="none" w="sm" len="sm"/>
            <a:tailEnd type="none" w="sm" len="sm"/>
          </a:ln>
        </p:spPr>
      </p:pic>
      <p:sp>
        <p:nvSpPr>
          <p:cNvPr id="586" name="Google Shape;586;p27"/>
          <p:cNvSpPr txBox="1"/>
          <p:nvPr/>
        </p:nvSpPr>
        <p:spPr>
          <a:xfrm>
            <a:off x="1277400" y="2696875"/>
            <a:ext cx="2280900" cy="500100"/>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Enters access code and clicks continue</a:t>
            </a:r>
            <a:endParaRPr sz="1100" b="0" i="0" u="none" strike="noStrike" cap="none">
              <a:solidFill>
                <a:srgbClr val="CC0000"/>
              </a:solidFill>
              <a:latin typeface="Arial"/>
              <a:ea typeface="Arial"/>
              <a:cs typeface="Arial"/>
              <a:sym typeface="Arial"/>
            </a:endParaRPr>
          </a:p>
        </p:txBody>
      </p:sp>
      <p:sp>
        <p:nvSpPr>
          <p:cNvPr id="587" name="Google Shape;587;p27"/>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enters access code</a:t>
            </a:r>
            <a:endParaRPr sz="2500"/>
          </a:p>
        </p:txBody>
      </p:sp>
      <p:pic>
        <p:nvPicPr>
          <p:cNvPr id="5" name="Picture 4">
            <a:extLst>
              <a:ext uri="{FF2B5EF4-FFF2-40B4-BE49-F238E27FC236}">
                <a16:creationId xmlns:a16="http://schemas.microsoft.com/office/drawing/2014/main" id="{7E2B4395-2731-8856-065C-FAFFF6E83F55}"/>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8" descr="Graphical user interface, application  Description automatically generated"/>
          <p:cNvPicPr preferRelativeResize="0"/>
          <p:nvPr/>
        </p:nvPicPr>
        <p:blipFill rotWithShape="1">
          <a:blip r:embed="rId3">
            <a:alphaModFix/>
          </a:blip>
          <a:srcRect/>
          <a:stretch/>
        </p:blipFill>
        <p:spPr>
          <a:xfrm>
            <a:off x="455675" y="975200"/>
            <a:ext cx="7316973" cy="4009476"/>
          </a:xfrm>
          <a:prstGeom prst="rect">
            <a:avLst/>
          </a:prstGeom>
          <a:noFill/>
          <a:ln w="9525" cap="flat" cmpd="sng">
            <a:solidFill>
              <a:schemeClr val="dk1"/>
            </a:solidFill>
            <a:prstDash val="solid"/>
            <a:round/>
            <a:headEnd type="none" w="sm" len="sm"/>
            <a:tailEnd type="none" w="sm" len="sm"/>
          </a:ln>
        </p:spPr>
      </p:pic>
      <p:sp>
        <p:nvSpPr>
          <p:cNvPr id="593" name="Google Shape;593;p28"/>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100"/>
              <a:buFont typeface="Arial"/>
              <a:buNone/>
            </a:pPr>
            <a:r>
              <a:rPr lang="en-GB" sz="2500"/>
              <a:t>Patient views their IPS</a:t>
            </a:r>
            <a:endParaRPr sz="3400"/>
          </a:p>
        </p:txBody>
      </p:sp>
      <p:pic>
        <p:nvPicPr>
          <p:cNvPr id="4" name="Picture 3">
            <a:extLst>
              <a:ext uri="{FF2B5EF4-FFF2-40B4-BE49-F238E27FC236}">
                <a16:creationId xmlns:a16="http://schemas.microsoft.com/office/drawing/2014/main" id="{87C65C22-FFD1-A0ED-0F94-2A4DDD505186}"/>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g10e40d70467_1_0"/>
          <p:cNvSpPr/>
          <p:nvPr/>
        </p:nvSpPr>
        <p:spPr>
          <a:xfrm>
            <a:off x="194551" y="803850"/>
            <a:ext cx="4775014" cy="3535800"/>
          </a:xfrm>
          <a:prstGeom prst="rect">
            <a:avLst/>
          </a:prstGeom>
          <a:noFill/>
          <a:ln>
            <a:noFill/>
          </a:ln>
        </p:spPr>
        <p:txBody>
          <a:bodyPr spcFirstLastPara="1" wrap="square" lIns="91425" tIns="91425" rIns="91425" bIns="91425" anchor="t" anchorCtr="0">
            <a:noAutofit/>
          </a:bodyPr>
          <a:lstStyle/>
          <a:p>
            <a:pPr marL="270510" lvl="0" indent="-298450" algn="l" rtl="0">
              <a:lnSpc>
                <a:spcPct val="115000"/>
              </a:lnSpc>
              <a:spcBef>
                <a:spcPts val="300"/>
              </a:spcBef>
              <a:spcAft>
                <a:spcPts val="0"/>
              </a:spcAft>
              <a:buClr>
                <a:schemeClr val="dk1"/>
              </a:buClr>
              <a:buSzPts val="1100"/>
              <a:buFont typeface="Noto Sans Symbols"/>
              <a:buChar char="●"/>
            </a:pPr>
            <a:r>
              <a:rPr lang="en-GB" sz="1100" dirty="0">
                <a:solidFill>
                  <a:schemeClr val="dk1"/>
                </a:solidFill>
              </a:rPr>
              <a:t>Recognition of the importance of digital health solutions in transforming healthcare and of the need for appropriate data governance, system security, regulatory, and data protection standards in order to benefit from advances in digital health.</a:t>
            </a:r>
            <a:endParaRPr sz="1100" dirty="0">
              <a:solidFill>
                <a:schemeClr val="dk1"/>
              </a:solidFill>
            </a:endParaRPr>
          </a:p>
          <a:p>
            <a:pPr marL="270510" lvl="0" indent="-298450" algn="l" rtl="0">
              <a:lnSpc>
                <a:spcPct val="115000"/>
              </a:lnSpc>
              <a:spcBef>
                <a:spcPts val="1000"/>
              </a:spcBef>
              <a:spcAft>
                <a:spcPts val="0"/>
              </a:spcAft>
              <a:buClr>
                <a:schemeClr val="dk1"/>
              </a:buClr>
              <a:buSzPts val="1100"/>
              <a:buFont typeface="Noto Sans Symbols"/>
              <a:buChar char="●"/>
            </a:pPr>
            <a:r>
              <a:rPr lang="en-GB" sz="1100" dirty="0"/>
              <a:t>Commitment to working towards adopting a standardised minimum health dataset for patients’ health information, including through the </a:t>
            </a:r>
            <a:r>
              <a:rPr lang="en-GB" sz="1100" dirty="0">
                <a:highlight>
                  <a:schemeClr val="lt1"/>
                </a:highlight>
              </a:rPr>
              <a:t>International Patient Summary (IPS)</a:t>
            </a:r>
            <a:r>
              <a:rPr lang="en-GB" sz="1100" dirty="0"/>
              <a:t> standard; developing internationally </a:t>
            </a:r>
            <a:r>
              <a:rPr lang="en-GB" sz="1100" dirty="0">
                <a:highlight>
                  <a:srgbClr val="FFFF00"/>
                </a:highlight>
              </a:rPr>
              <a:t>shared principles for enabling </a:t>
            </a:r>
            <a:r>
              <a:rPr lang="en-GB" sz="1100" dirty="0">
                <a:highlight>
                  <a:schemeClr val="lt1"/>
                </a:highlight>
              </a:rPr>
              <a:t>patient access to health data</a:t>
            </a:r>
            <a:r>
              <a:rPr lang="en-GB" sz="1100" dirty="0"/>
              <a:t>; and </a:t>
            </a:r>
            <a:r>
              <a:rPr lang="en-GB" sz="1100" dirty="0">
                <a:highlight>
                  <a:srgbClr val="FFFF00"/>
                </a:highlight>
              </a:rPr>
              <a:t>promoting the use of </a:t>
            </a:r>
            <a:r>
              <a:rPr lang="en-GB" sz="1100" dirty="0">
                <a:highlight>
                  <a:schemeClr val="lt1"/>
                </a:highlight>
              </a:rPr>
              <a:t>open standards for health data.</a:t>
            </a:r>
            <a:endParaRPr sz="1100" dirty="0">
              <a:highlight>
                <a:schemeClr val="lt1"/>
              </a:highlight>
            </a:endParaRPr>
          </a:p>
          <a:p>
            <a:pPr marL="270510" lvl="0" indent="-298450" algn="l" rtl="0">
              <a:lnSpc>
                <a:spcPct val="115000"/>
              </a:lnSpc>
              <a:spcBef>
                <a:spcPts val="1000"/>
              </a:spcBef>
              <a:spcAft>
                <a:spcPts val="0"/>
              </a:spcAft>
              <a:buClr>
                <a:schemeClr val="dk1"/>
              </a:buClr>
              <a:buSzPts val="1100"/>
              <a:buFont typeface="Noto Sans Symbols"/>
              <a:buChar char="●"/>
            </a:pPr>
            <a:r>
              <a:rPr lang="en-GB" sz="1100" dirty="0">
                <a:solidFill>
                  <a:schemeClr val="dk1"/>
                </a:solidFill>
              </a:rPr>
              <a:t>Recognition of the need for multilateral collaboration on a standards-based, minimum data set for COVID-19 testing and vaccination verification and commitment to work within existing WHO processes to develop this and to work as G7 countries towards a process of mutual acceptance of COVID-19 certificates.</a:t>
            </a:r>
            <a:endParaRPr sz="1100" dirty="0">
              <a:solidFill>
                <a:schemeClr val="dk1"/>
              </a:solidFill>
            </a:endParaRPr>
          </a:p>
          <a:p>
            <a:pPr marL="0" lvl="0" indent="0" algn="l" rtl="0">
              <a:lnSpc>
                <a:spcPct val="115000"/>
              </a:lnSpc>
              <a:spcBef>
                <a:spcPts val="1000"/>
              </a:spcBef>
              <a:spcAft>
                <a:spcPts val="1000"/>
              </a:spcAft>
              <a:buNone/>
            </a:pPr>
            <a:endParaRPr sz="1100" dirty="0"/>
          </a:p>
        </p:txBody>
      </p:sp>
      <p:pic>
        <p:nvPicPr>
          <p:cNvPr id="243" name="Google Shape;243;g10e40d70467_1_0"/>
          <p:cNvPicPr preferRelativeResize="0"/>
          <p:nvPr/>
        </p:nvPicPr>
        <p:blipFill rotWithShape="1">
          <a:blip r:embed="rId3">
            <a:alphaModFix/>
          </a:blip>
          <a:srcRect l="23019" r="23817"/>
          <a:stretch/>
        </p:blipFill>
        <p:spPr>
          <a:xfrm>
            <a:off x="4171102" y="4086500"/>
            <a:ext cx="717820" cy="797000"/>
          </a:xfrm>
          <a:prstGeom prst="rect">
            <a:avLst/>
          </a:prstGeom>
          <a:noFill/>
          <a:ln>
            <a:noFill/>
          </a:ln>
        </p:spPr>
      </p:pic>
      <p:sp>
        <p:nvSpPr>
          <p:cNvPr id="244" name="Google Shape;244;g10e40d70467_1_0"/>
          <p:cNvSpPr txBox="1"/>
          <p:nvPr/>
        </p:nvSpPr>
        <p:spPr>
          <a:xfrm>
            <a:off x="414849" y="3960201"/>
            <a:ext cx="3481289"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600" b="0" i="0" u="sng" strike="noStrike" cap="none" dirty="0">
                <a:solidFill>
                  <a:schemeClr val="hlink"/>
                </a:solidFill>
                <a:latin typeface="Arial"/>
                <a:ea typeface="Arial"/>
                <a:cs typeface="Arial"/>
                <a:sym typeface="Arial"/>
                <a:hlinkClick r:id="rId4"/>
              </a:rPr>
              <a:t>G7 Health Ministers’ Meeting, communique, Oxford, 4 June, 2021</a:t>
            </a:r>
            <a:endParaRPr sz="1600" b="0" i="0" u="none" strike="noStrike" cap="none" dirty="0">
              <a:solidFill>
                <a:srgbClr val="000000"/>
              </a:solidFill>
              <a:latin typeface="Arial"/>
              <a:ea typeface="Arial"/>
              <a:cs typeface="Arial"/>
              <a:sym typeface="Arial"/>
            </a:endParaRPr>
          </a:p>
        </p:txBody>
      </p:sp>
      <p:sp>
        <p:nvSpPr>
          <p:cNvPr id="3" name="Title 2">
            <a:extLst>
              <a:ext uri="{FF2B5EF4-FFF2-40B4-BE49-F238E27FC236}">
                <a16:creationId xmlns:a16="http://schemas.microsoft.com/office/drawing/2014/main" id="{CB6A30A2-236A-A8F9-E62D-C956A899449B}"/>
              </a:ext>
            </a:extLst>
          </p:cNvPr>
          <p:cNvSpPr>
            <a:spLocks noGrp="1"/>
          </p:cNvSpPr>
          <p:nvPr>
            <p:ph type="title"/>
          </p:nvPr>
        </p:nvSpPr>
        <p:spPr>
          <a:xfrm>
            <a:off x="194551" y="169934"/>
            <a:ext cx="7833000" cy="529500"/>
          </a:xfrm>
        </p:spPr>
        <p:txBody>
          <a:bodyPr/>
          <a:lstStyle/>
          <a:p>
            <a:r>
              <a:rPr lang="en-GB" sz="3200" dirty="0">
                <a:solidFill>
                  <a:schemeClr val="tx1"/>
                </a:solidFill>
              </a:rPr>
              <a:t>Digital health and care across the G7</a:t>
            </a:r>
            <a:endParaRPr lang="en-GB" dirty="0">
              <a:solidFill>
                <a:schemeClr val="tx1"/>
              </a:solidFill>
            </a:endParaRPr>
          </a:p>
        </p:txBody>
      </p:sp>
      <p:sp>
        <p:nvSpPr>
          <p:cNvPr id="10" name="Google Shape;250;p3">
            <a:extLst>
              <a:ext uri="{FF2B5EF4-FFF2-40B4-BE49-F238E27FC236}">
                <a16:creationId xmlns:a16="http://schemas.microsoft.com/office/drawing/2014/main" id="{86A09418-DBC8-9F39-6880-16E21B188DEA}"/>
              </a:ext>
            </a:extLst>
          </p:cNvPr>
          <p:cNvSpPr txBox="1"/>
          <p:nvPr/>
        </p:nvSpPr>
        <p:spPr>
          <a:xfrm>
            <a:off x="5729614" y="3960100"/>
            <a:ext cx="3086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5EB8"/>
                </a:solidFill>
                <a:latin typeface="Arial"/>
                <a:ea typeface="Arial"/>
                <a:cs typeface="Arial"/>
                <a:sym typeface="Arial"/>
              </a:rPr>
              <a:t>https://</a:t>
            </a:r>
            <a:r>
              <a:rPr lang="en-GB" sz="1600" b="0" i="0" u="none" strike="noStrike" cap="none" dirty="0" err="1">
                <a:solidFill>
                  <a:srgbClr val="005EB8"/>
                </a:solidFill>
                <a:latin typeface="Arial"/>
                <a:ea typeface="Arial"/>
                <a:cs typeface="Arial"/>
                <a:sym typeface="Arial"/>
              </a:rPr>
              <a:t>www.gov.uk</a:t>
            </a:r>
            <a:r>
              <a:rPr lang="en-GB" sz="1600" b="0" i="0" u="none" strike="noStrike" cap="none" dirty="0">
                <a:solidFill>
                  <a:srgbClr val="005EB8"/>
                </a:solidFill>
                <a:latin typeface="Arial"/>
                <a:ea typeface="Arial"/>
                <a:cs typeface="Arial"/>
                <a:sym typeface="Arial"/>
              </a:rPr>
              <a:t>/government/publications/g7-health-track-digital-health-final-reports</a:t>
            </a:r>
            <a:endParaRPr sz="1600" b="0" i="0" u="none" strike="noStrike" cap="none" dirty="0">
              <a:solidFill>
                <a:srgbClr val="005EB8"/>
              </a:solidFill>
              <a:latin typeface="Arial"/>
              <a:ea typeface="Arial"/>
              <a:cs typeface="Arial"/>
              <a:sym typeface="Arial"/>
            </a:endParaRPr>
          </a:p>
        </p:txBody>
      </p:sp>
      <p:pic>
        <p:nvPicPr>
          <p:cNvPr id="11" name="Google Shape;251;p3">
            <a:extLst>
              <a:ext uri="{FF2B5EF4-FFF2-40B4-BE49-F238E27FC236}">
                <a16:creationId xmlns:a16="http://schemas.microsoft.com/office/drawing/2014/main" id="{DA89600A-85C2-A650-59AC-644F5221CAF2}"/>
              </a:ext>
            </a:extLst>
          </p:cNvPr>
          <p:cNvPicPr preferRelativeResize="0"/>
          <p:nvPr/>
        </p:nvPicPr>
        <p:blipFill rotWithShape="1">
          <a:blip r:embed="rId5">
            <a:alphaModFix/>
          </a:blip>
          <a:srcRect/>
          <a:stretch/>
        </p:blipFill>
        <p:spPr>
          <a:xfrm>
            <a:off x="5352725" y="888894"/>
            <a:ext cx="3462989" cy="2954463"/>
          </a:xfrm>
          <a:prstGeom prst="rect">
            <a:avLst/>
          </a:prstGeom>
          <a:noFill/>
          <a:ln>
            <a:solidFill>
              <a:schemeClr val="tx1"/>
            </a:solidFill>
          </a:ln>
        </p:spPr>
      </p:pic>
      <p:pic>
        <p:nvPicPr>
          <p:cNvPr id="8" name="Picture 7">
            <a:extLst>
              <a:ext uri="{FF2B5EF4-FFF2-40B4-BE49-F238E27FC236}">
                <a16:creationId xmlns:a16="http://schemas.microsoft.com/office/drawing/2014/main" id="{8C68237E-3F31-71B7-A1FF-1AABECB094B9}"/>
              </a:ext>
            </a:extLst>
          </p:cNvPr>
          <p:cNvPicPr>
            <a:picLocks noChangeAspect="1"/>
          </p:cNvPicPr>
          <p:nvPr/>
        </p:nvPicPr>
        <p:blipFill>
          <a:blip r:embed="rId6"/>
          <a:stretch>
            <a:fillRect/>
          </a:stretch>
        </p:blipFill>
        <p:spPr>
          <a:xfrm>
            <a:off x="7109763" y="14622"/>
            <a:ext cx="1839686" cy="840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29" descr="Office worker female with solid fill"/>
          <p:cNvPicPr preferRelativeResize="0"/>
          <p:nvPr/>
        </p:nvPicPr>
        <p:blipFill rotWithShape="1">
          <a:blip r:embed="rId3">
            <a:alphaModFix/>
          </a:blip>
          <a:srcRect/>
          <a:stretch/>
        </p:blipFill>
        <p:spPr>
          <a:xfrm>
            <a:off x="399550" y="1778501"/>
            <a:ext cx="1067707" cy="973755"/>
          </a:xfrm>
          <a:prstGeom prst="rect">
            <a:avLst/>
          </a:prstGeom>
          <a:noFill/>
          <a:ln>
            <a:noFill/>
          </a:ln>
        </p:spPr>
      </p:pic>
      <p:pic>
        <p:nvPicPr>
          <p:cNvPr id="599" name="Google Shape;599;p29" descr="Internet with solid fill"/>
          <p:cNvPicPr preferRelativeResize="0"/>
          <p:nvPr/>
        </p:nvPicPr>
        <p:blipFill rotWithShape="1">
          <a:blip r:embed="rId4">
            <a:alphaModFix/>
          </a:blip>
          <a:srcRect/>
          <a:stretch/>
        </p:blipFill>
        <p:spPr>
          <a:xfrm>
            <a:off x="3493302" y="1782223"/>
            <a:ext cx="1059544" cy="966310"/>
          </a:xfrm>
          <a:prstGeom prst="rect">
            <a:avLst/>
          </a:prstGeom>
          <a:noFill/>
          <a:ln>
            <a:noFill/>
          </a:ln>
        </p:spPr>
      </p:pic>
      <p:sp>
        <p:nvSpPr>
          <p:cNvPr id="600" name="Google Shape;600;p29"/>
          <p:cNvSpPr/>
          <p:nvPr/>
        </p:nvSpPr>
        <p:spPr>
          <a:xfrm>
            <a:off x="3537637" y="947533"/>
            <a:ext cx="1059600" cy="3516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NHS Login</a:t>
            </a:r>
            <a:endParaRPr sz="1100" b="0" i="0" u="none" strike="noStrike" cap="none">
              <a:solidFill>
                <a:schemeClr val="accent5"/>
              </a:solidFill>
              <a:latin typeface="Arial"/>
              <a:ea typeface="Arial"/>
              <a:cs typeface="Arial"/>
              <a:sym typeface="Arial"/>
            </a:endParaRPr>
          </a:p>
        </p:txBody>
      </p:sp>
      <p:pic>
        <p:nvPicPr>
          <p:cNvPr id="601" name="Google Shape;601;p29" descr="Doctor male with solid fill"/>
          <p:cNvPicPr preferRelativeResize="0"/>
          <p:nvPr/>
        </p:nvPicPr>
        <p:blipFill rotWithShape="1">
          <a:blip r:embed="rId5">
            <a:alphaModFix/>
          </a:blip>
          <a:srcRect/>
          <a:stretch/>
        </p:blipFill>
        <p:spPr>
          <a:xfrm>
            <a:off x="448926" y="3930659"/>
            <a:ext cx="968956" cy="883692"/>
          </a:xfrm>
          <a:prstGeom prst="rect">
            <a:avLst/>
          </a:prstGeom>
          <a:noFill/>
          <a:ln>
            <a:noFill/>
          </a:ln>
        </p:spPr>
      </p:pic>
      <p:sp>
        <p:nvSpPr>
          <p:cNvPr id="602" name="Google Shape;602;p29"/>
          <p:cNvSpPr/>
          <p:nvPr/>
        </p:nvSpPr>
        <p:spPr>
          <a:xfrm>
            <a:off x="6709258" y="957380"/>
            <a:ext cx="734919" cy="471480"/>
          </a:xfrm>
          <a:prstGeom prst="flowChartMagneticDisk">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GP record</a:t>
            </a:r>
            <a:endParaRPr sz="1100" b="0" i="0" u="none" strike="noStrike" cap="none">
              <a:solidFill>
                <a:schemeClr val="accent5"/>
              </a:solidFill>
              <a:latin typeface="Arial"/>
              <a:ea typeface="Arial"/>
              <a:cs typeface="Arial"/>
              <a:sym typeface="Arial"/>
            </a:endParaRPr>
          </a:p>
        </p:txBody>
      </p:sp>
      <p:sp>
        <p:nvSpPr>
          <p:cNvPr id="603" name="Google Shape;603;p29"/>
          <p:cNvSpPr/>
          <p:nvPr/>
        </p:nvSpPr>
        <p:spPr>
          <a:xfrm>
            <a:off x="6134674" y="3012024"/>
            <a:ext cx="1059600" cy="5301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Open source QR Code generator</a:t>
            </a:r>
            <a:endParaRPr sz="1300" b="0" i="0" u="none" strike="noStrike" cap="none">
              <a:solidFill>
                <a:schemeClr val="accent5"/>
              </a:solidFill>
              <a:latin typeface="Arial"/>
              <a:ea typeface="Arial"/>
              <a:cs typeface="Arial"/>
              <a:sym typeface="Arial"/>
            </a:endParaRPr>
          </a:p>
        </p:txBody>
      </p:sp>
      <p:sp>
        <p:nvSpPr>
          <p:cNvPr id="604" name="Google Shape;604;p29"/>
          <p:cNvSpPr/>
          <p:nvPr/>
        </p:nvSpPr>
        <p:spPr>
          <a:xfrm>
            <a:off x="6329770" y="1914295"/>
            <a:ext cx="1429200" cy="7023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FHIR aggregation and process co-ordination</a:t>
            </a:r>
            <a:endParaRPr sz="1100" b="0" i="0" u="none" strike="noStrike" cap="none">
              <a:solidFill>
                <a:schemeClr val="accent5"/>
              </a:solidFill>
              <a:latin typeface="Arial"/>
              <a:ea typeface="Arial"/>
              <a:cs typeface="Arial"/>
              <a:sym typeface="Arial"/>
            </a:endParaRPr>
          </a:p>
        </p:txBody>
      </p:sp>
      <p:sp>
        <p:nvSpPr>
          <p:cNvPr id="605" name="Google Shape;605;p29"/>
          <p:cNvSpPr txBox="1"/>
          <p:nvPr/>
        </p:nvSpPr>
        <p:spPr>
          <a:xfrm>
            <a:off x="7240976" y="1421775"/>
            <a:ext cx="16197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IPS sourced from GP record via GP-Connect</a:t>
            </a:r>
            <a:endParaRPr sz="1100" b="0" i="0" u="none" strike="noStrike" cap="none">
              <a:solidFill>
                <a:srgbClr val="000000"/>
              </a:solidFill>
              <a:latin typeface="Arial"/>
              <a:ea typeface="Arial"/>
              <a:cs typeface="Arial"/>
              <a:sym typeface="Arial"/>
            </a:endParaRPr>
          </a:p>
        </p:txBody>
      </p:sp>
      <p:sp>
        <p:nvSpPr>
          <p:cNvPr id="606" name="Google Shape;606;p29"/>
          <p:cNvSpPr txBox="1"/>
          <p:nvPr/>
        </p:nvSpPr>
        <p:spPr>
          <a:xfrm>
            <a:off x="4674256" y="2383183"/>
            <a:ext cx="15186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Data transacts through local shared care record</a:t>
            </a:r>
            <a:endParaRPr sz="1100" b="0" i="0" u="none" strike="noStrike" cap="none">
              <a:solidFill>
                <a:srgbClr val="000000"/>
              </a:solidFill>
              <a:latin typeface="Arial"/>
              <a:ea typeface="Arial"/>
              <a:cs typeface="Arial"/>
              <a:sym typeface="Arial"/>
            </a:endParaRPr>
          </a:p>
        </p:txBody>
      </p:sp>
      <p:sp>
        <p:nvSpPr>
          <p:cNvPr id="607" name="Google Shape;607;p29"/>
          <p:cNvSpPr txBox="1"/>
          <p:nvPr/>
        </p:nvSpPr>
        <p:spPr>
          <a:xfrm>
            <a:off x="2012205" y="1415956"/>
            <a:ext cx="1803600" cy="408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National identity system assures patient identity</a:t>
            </a:r>
            <a:endParaRPr sz="1100" b="0" i="0" u="none" strike="noStrike" cap="none">
              <a:solidFill>
                <a:srgbClr val="000000"/>
              </a:solidFill>
              <a:latin typeface="Arial"/>
              <a:ea typeface="Arial"/>
              <a:cs typeface="Arial"/>
              <a:sym typeface="Arial"/>
            </a:endParaRPr>
          </a:p>
        </p:txBody>
      </p:sp>
      <p:sp>
        <p:nvSpPr>
          <p:cNvPr id="608" name="Google Shape;608;p29"/>
          <p:cNvSpPr txBox="1"/>
          <p:nvPr/>
        </p:nvSpPr>
        <p:spPr>
          <a:xfrm>
            <a:off x="1643450" y="2354150"/>
            <a:ext cx="1803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Patient initiates IPS request and provides personal content through their PHR</a:t>
            </a:r>
            <a:endParaRPr sz="1100" b="0" i="0" u="none" strike="noStrike" cap="none">
              <a:solidFill>
                <a:srgbClr val="000000"/>
              </a:solidFill>
              <a:latin typeface="Arial"/>
              <a:ea typeface="Arial"/>
              <a:cs typeface="Arial"/>
              <a:sym typeface="Arial"/>
            </a:endParaRPr>
          </a:p>
        </p:txBody>
      </p:sp>
      <p:sp>
        <p:nvSpPr>
          <p:cNvPr id="609" name="Google Shape;609;p29"/>
          <p:cNvSpPr txBox="1"/>
          <p:nvPr/>
        </p:nvSpPr>
        <p:spPr>
          <a:xfrm>
            <a:off x="7569701" y="2999075"/>
            <a:ext cx="12729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IPS record lodged within a FHIR store </a:t>
            </a:r>
            <a:endParaRPr sz="1100" b="0" i="0" u="none" strike="noStrike" cap="none">
              <a:solidFill>
                <a:srgbClr val="000000"/>
              </a:solidFill>
              <a:latin typeface="Arial"/>
              <a:ea typeface="Arial"/>
              <a:cs typeface="Arial"/>
              <a:sym typeface="Arial"/>
            </a:endParaRPr>
          </a:p>
        </p:txBody>
      </p:sp>
      <p:sp>
        <p:nvSpPr>
          <p:cNvPr id="610" name="Google Shape;610;p29"/>
          <p:cNvSpPr txBox="1"/>
          <p:nvPr/>
        </p:nvSpPr>
        <p:spPr>
          <a:xfrm>
            <a:off x="1278981" y="4735495"/>
            <a:ext cx="14073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IPS accessed through browser of choice</a:t>
            </a:r>
            <a:endParaRPr sz="1100" b="0" i="0" u="none" strike="noStrike" cap="none">
              <a:solidFill>
                <a:srgbClr val="000000"/>
              </a:solidFill>
              <a:latin typeface="Arial"/>
              <a:ea typeface="Arial"/>
              <a:cs typeface="Arial"/>
              <a:sym typeface="Arial"/>
            </a:endParaRPr>
          </a:p>
        </p:txBody>
      </p:sp>
      <p:pic>
        <p:nvPicPr>
          <p:cNvPr id="611" name="Google Shape;611;p29"/>
          <p:cNvPicPr preferRelativeResize="0"/>
          <p:nvPr/>
        </p:nvPicPr>
        <p:blipFill rotWithShape="1">
          <a:blip r:embed="rId6">
            <a:alphaModFix/>
          </a:blip>
          <a:srcRect/>
          <a:stretch/>
        </p:blipFill>
        <p:spPr>
          <a:xfrm>
            <a:off x="1670689" y="2949286"/>
            <a:ext cx="683032" cy="598659"/>
          </a:xfrm>
          <a:prstGeom prst="rect">
            <a:avLst/>
          </a:prstGeom>
          <a:noFill/>
          <a:ln>
            <a:noFill/>
          </a:ln>
        </p:spPr>
      </p:pic>
      <p:grpSp>
        <p:nvGrpSpPr>
          <p:cNvPr id="612" name="Google Shape;612;p29"/>
          <p:cNvGrpSpPr/>
          <p:nvPr/>
        </p:nvGrpSpPr>
        <p:grpSpPr>
          <a:xfrm>
            <a:off x="7044584" y="4021388"/>
            <a:ext cx="866280" cy="702101"/>
            <a:chOff x="9807096" y="4811205"/>
            <a:chExt cx="1240200" cy="1102200"/>
          </a:xfrm>
        </p:grpSpPr>
        <p:sp>
          <p:nvSpPr>
            <p:cNvPr id="613" name="Google Shape;613;p29"/>
            <p:cNvSpPr/>
            <p:nvPr/>
          </p:nvSpPr>
          <p:spPr>
            <a:xfrm>
              <a:off x="9807096" y="4811205"/>
              <a:ext cx="1240200" cy="1102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4" name="Google Shape;614;p29"/>
            <p:cNvSpPr/>
            <p:nvPr/>
          </p:nvSpPr>
          <p:spPr>
            <a:xfrm>
              <a:off x="10120246" y="5437603"/>
              <a:ext cx="613777" cy="407356"/>
            </a:xfrm>
            <a:prstGeom prst="flowChartMagneticDisk">
              <a:avLst/>
            </a:prstGeom>
            <a:solidFill>
              <a:srgbClr val="FFF2CC"/>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POD</a:t>
              </a:r>
              <a:endParaRPr sz="1100" b="0" i="0" u="none" strike="noStrike" cap="none">
                <a:solidFill>
                  <a:srgbClr val="000000"/>
                </a:solidFill>
                <a:latin typeface="Arial"/>
                <a:ea typeface="Arial"/>
                <a:cs typeface="Arial"/>
                <a:sym typeface="Arial"/>
              </a:endParaRPr>
            </a:p>
          </p:txBody>
        </p:sp>
        <p:pic>
          <p:nvPicPr>
            <p:cNvPr id="615" name="Google Shape;615;p29"/>
            <p:cNvPicPr preferRelativeResize="0"/>
            <p:nvPr/>
          </p:nvPicPr>
          <p:blipFill rotWithShape="1">
            <a:blip r:embed="rId7">
              <a:alphaModFix/>
            </a:blip>
            <a:srcRect/>
            <a:stretch/>
          </p:blipFill>
          <p:spPr>
            <a:xfrm>
              <a:off x="10120246" y="4851307"/>
              <a:ext cx="613777" cy="559937"/>
            </a:xfrm>
            <a:prstGeom prst="rect">
              <a:avLst/>
            </a:prstGeom>
            <a:noFill/>
            <a:ln>
              <a:noFill/>
            </a:ln>
          </p:spPr>
        </p:pic>
      </p:grpSp>
      <p:sp>
        <p:nvSpPr>
          <p:cNvPr id="616" name="Google Shape;616;p29"/>
          <p:cNvSpPr/>
          <p:nvPr/>
        </p:nvSpPr>
        <p:spPr>
          <a:xfrm>
            <a:off x="3932840" y="1378021"/>
            <a:ext cx="258300" cy="5301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7" name="Google Shape;617;p29"/>
          <p:cNvSpPr/>
          <p:nvPr/>
        </p:nvSpPr>
        <p:spPr>
          <a:xfrm rot="-5400000">
            <a:off x="2427360" y="1316983"/>
            <a:ext cx="235800" cy="18966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8" name="Google Shape;618;p29"/>
          <p:cNvSpPr/>
          <p:nvPr/>
        </p:nvSpPr>
        <p:spPr>
          <a:xfrm rot="-5400000">
            <a:off x="5270748" y="1429482"/>
            <a:ext cx="235800" cy="16716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619" name="Google Shape;619;p29"/>
          <p:cNvGrpSpPr/>
          <p:nvPr/>
        </p:nvGrpSpPr>
        <p:grpSpPr>
          <a:xfrm>
            <a:off x="1540750" y="4021386"/>
            <a:ext cx="866280" cy="702101"/>
            <a:chOff x="1927592" y="5103828"/>
            <a:chExt cx="1240200" cy="1102200"/>
          </a:xfrm>
        </p:grpSpPr>
        <p:sp>
          <p:nvSpPr>
            <p:cNvPr id="620" name="Google Shape;620;p29"/>
            <p:cNvSpPr/>
            <p:nvPr/>
          </p:nvSpPr>
          <p:spPr>
            <a:xfrm>
              <a:off x="1927592" y="5103828"/>
              <a:ext cx="1240200" cy="1102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pic>
          <p:nvPicPr>
            <p:cNvPr id="621" name="Google Shape;621;p29"/>
            <p:cNvPicPr preferRelativeResize="0"/>
            <p:nvPr/>
          </p:nvPicPr>
          <p:blipFill rotWithShape="1">
            <a:blip r:embed="rId8">
              <a:alphaModFix/>
            </a:blip>
            <a:srcRect/>
            <a:stretch/>
          </p:blipFill>
          <p:spPr>
            <a:xfrm>
              <a:off x="2041048" y="5254869"/>
              <a:ext cx="1021951" cy="800207"/>
            </a:xfrm>
            <a:prstGeom prst="rect">
              <a:avLst/>
            </a:prstGeom>
            <a:noFill/>
            <a:ln>
              <a:noFill/>
            </a:ln>
          </p:spPr>
        </p:pic>
      </p:grpSp>
      <p:sp>
        <p:nvSpPr>
          <p:cNvPr id="622" name="Google Shape;622;p29"/>
          <p:cNvSpPr/>
          <p:nvPr/>
        </p:nvSpPr>
        <p:spPr>
          <a:xfrm>
            <a:off x="6647285" y="2634914"/>
            <a:ext cx="254100" cy="3459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3" name="Google Shape;623;p29"/>
          <p:cNvSpPr/>
          <p:nvPr/>
        </p:nvSpPr>
        <p:spPr>
          <a:xfrm>
            <a:off x="1875102" y="3628153"/>
            <a:ext cx="254100" cy="3459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4" name="Google Shape;624;p29"/>
          <p:cNvSpPr/>
          <p:nvPr/>
        </p:nvSpPr>
        <p:spPr>
          <a:xfrm rot="5400000">
            <a:off x="4061501" y="1432225"/>
            <a:ext cx="217200" cy="36327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5" name="Google Shape;625;p29"/>
          <p:cNvSpPr/>
          <p:nvPr/>
        </p:nvSpPr>
        <p:spPr>
          <a:xfrm>
            <a:off x="7315602" y="2634914"/>
            <a:ext cx="254100" cy="13500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6" name="Google Shape;626;p29"/>
          <p:cNvSpPr txBox="1"/>
          <p:nvPr/>
        </p:nvSpPr>
        <p:spPr>
          <a:xfrm>
            <a:off x="2196074" y="3565875"/>
            <a:ext cx="16197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Patient provided QR code enables access to IPS</a:t>
            </a:r>
            <a:endParaRPr sz="1100" b="0" i="0" u="none" strike="noStrike" cap="none">
              <a:solidFill>
                <a:srgbClr val="000000"/>
              </a:solidFill>
              <a:latin typeface="Arial"/>
              <a:ea typeface="Arial"/>
              <a:cs typeface="Arial"/>
              <a:sym typeface="Arial"/>
            </a:endParaRPr>
          </a:p>
        </p:txBody>
      </p:sp>
      <p:sp>
        <p:nvSpPr>
          <p:cNvPr id="627" name="Google Shape;627;p29"/>
          <p:cNvSpPr/>
          <p:nvPr/>
        </p:nvSpPr>
        <p:spPr>
          <a:xfrm>
            <a:off x="6933604" y="1476132"/>
            <a:ext cx="258300" cy="4152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8" name="Google Shape;628;p29"/>
          <p:cNvSpPr txBox="1"/>
          <p:nvPr/>
        </p:nvSpPr>
        <p:spPr>
          <a:xfrm>
            <a:off x="3369372" y="2591086"/>
            <a:ext cx="12729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Personal Health record e.g. HELM</a:t>
            </a:r>
            <a:endParaRPr sz="1100" b="0" i="0" u="none" strike="noStrike" cap="none">
              <a:solidFill>
                <a:srgbClr val="000000"/>
              </a:solidFill>
              <a:latin typeface="Arial"/>
              <a:ea typeface="Arial"/>
              <a:cs typeface="Arial"/>
              <a:sym typeface="Arial"/>
            </a:endParaRPr>
          </a:p>
        </p:txBody>
      </p:sp>
      <p:grpSp>
        <p:nvGrpSpPr>
          <p:cNvPr id="629" name="Google Shape;629;p29"/>
          <p:cNvGrpSpPr/>
          <p:nvPr/>
        </p:nvGrpSpPr>
        <p:grpSpPr>
          <a:xfrm>
            <a:off x="2523922" y="4021386"/>
            <a:ext cx="4457046" cy="717491"/>
            <a:chOff x="3335140" y="5153500"/>
            <a:chExt cx="6380881" cy="1126359"/>
          </a:xfrm>
        </p:grpSpPr>
        <p:sp>
          <p:nvSpPr>
            <p:cNvPr id="630" name="Google Shape;630;p29"/>
            <p:cNvSpPr/>
            <p:nvPr/>
          </p:nvSpPr>
          <p:spPr>
            <a:xfrm>
              <a:off x="6013459" y="5153500"/>
              <a:ext cx="1240200" cy="1102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HTTPS server</a:t>
              </a:r>
              <a:endParaRPr sz="1100" b="0" i="0" u="none" strike="noStrike" cap="none">
                <a:solidFill>
                  <a:schemeClr val="accent5"/>
                </a:solidFill>
                <a:latin typeface="Arial"/>
                <a:ea typeface="Arial"/>
                <a:cs typeface="Arial"/>
                <a:sym typeface="Arial"/>
              </a:endParaRPr>
            </a:p>
          </p:txBody>
        </p:sp>
        <p:sp>
          <p:nvSpPr>
            <p:cNvPr id="631" name="Google Shape;631;p29"/>
            <p:cNvSpPr txBox="1"/>
            <p:nvPr/>
          </p:nvSpPr>
          <p:spPr>
            <a:xfrm>
              <a:off x="7505064" y="5905459"/>
              <a:ext cx="1635000" cy="374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Calibri"/>
                  <a:ea typeface="Calibri"/>
                  <a:cs typeface="Calibri"/>
                  <a:sym typeface="Calibri"/>
                </a:rPr>
                <a:t>FHIR composition</a:t>
              </a:r>
              <a:endParaRPr sz="1100" b="0" i="0" u="none" strike="noStrike" cap="none">
                <a:solidFill>
                  <a:srgbClr val="000000"/>
                </a:solidFill>
                <a:latin typeface="Arial"/>
                <a:ea typeface="Arial"/>
                <a:cs typeface="Arial"/>
                <a:sym typeface="Arial"/>
              </a:endParaRPr>
            </a:p>
          </p:txBody>
        </p:sp>
        <p:sp>
          <p:nvSpPr>
            <p:cNvPr id="632" name="Google Shape;632;p29"/>
            <p:cNvSpPr txBox="1"/>
            <p:nvPr/>
          </p:nvSpPr>
          <p:spPr>
            <a:xfrm>
              <a:off x="3748902" y="5905459"/>
              <a:ext cx="1635000" cy="374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Calibri"/>
                  <a:ea typeface="Calibri"/>
                  <a:cs typeface="Calibri"/>
                  <a:sym typeface="Calibri"/>
                </a:rPr>
                <a:t>HTML view</a:t>
              </a:r>
              <a:endParaRPr sz="1100" b="0" i="0" u="none" strike="noStrike" cap="none">
                <a:solidFill>
                  <a:srgbClr val="000000"/>
                </a:solidFill>
                <a:latin typeface="Arial"/>
                <a:ea typeface="Arial"/>
                <a:cs typeface="Arial"/>
                <a:sym typeface="Arial"/>
              </a:endParaRPr>
            </a:p>
          </p:txBody>
        </p:sp>
        <p:pic>
          <p:nvPicPr>
            <p:cNvPr id="633" name="Google Shape;633;p29"/>
            <p:cNvPicPr preferRelativeResize="0"/>
            <p:nvPr/>
          </p:nvPicPr>
          <p:blipFill rotWithShape="1">
            <a:blip r:embed="rId9">
              <a:alphaModFix/>
            </a:blip>
            <a:srcRect/>
            <a:stretch/>
          </p:blipFill>
          <p:spPr>
            <a:xfrm>
              <a:off x="9220721" y="5444295"/>
              <a:ext cx="495300" cy="520700"/>
            </a:xfrm>
            <a:prstGeom prst="rect">
              <a:avLst/>
            </a:prstGeom>
            <a:noFill/>
            <a:ln>
              <a:noFill/>
            </a:ln>
          </p:spPr>
        </p:pic>
        <p:sp>
          <p:nvSpPr>
            <p:cNvPr id="634" name="Google Shape;634;p29"/>
            <p:cNvSpPr/>
            <p:nvPr/>
          </p:nvSpPr>
          <p:spPr>
            <a:xfrm rot="5400000">
              <a:off x="4442890" y="4386026"/>
              <a:ext cx="341100" cy="25566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5" name="Google Shape;635;p29"/>
            <p:cNvSpPr/>
            <p:nvPr/>
          </p:nvSpPr>
          <p:spPr>
            <a:xfrm rot="5400000">
              <a:off x="8098871" y="4758497"/>
              <a:ext cx="341100" cy="19026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636" name="Google Shape;636;p29"/>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070"/>
              <a:buFont typeface="Arial"/>
              <a:buNone/>
            </a:pPr>
            <a:r>
              <a:rPr lang="en-GB" sz="2500"/>
              <a:t>Step 3 - Consuming the IPS </a:t>
            </a:r>
            <a:endParaRPr sz="2500"/>
          </a:p>
        </p:txBody>
      </p:sp>
      <p:sp>
        <p:nvSpPr>
          <p:cNvPr id="637" name="Google Shape;637;p29"/>
          <p:cNvSpPr/>
          <p:nvPr/>
        </p:nvSpPr>
        <p:spPr>
          <a:xfrm>
            <a:off x="180225" y="911800"/>
            <a:ext cx="8775900" cy="2019600"/>
          </a:xfrm>
          <a:prstGeom prst="rect">
            <a:avLst/>
          </a:prstGeom>
          <a:solidFill>
            <a:srgbClr val="D5DBE5">
              <a:alpha val="7843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8" name="Google Shape;638;p29"/>
          <p:cNvSpPr/>
          <p:nvPr/>
        </p:nvSpPr>
        <p:spPr>
          <a:xfrm>
            <a:off x="2338300" y="2931350"/>
            <a:ext cx="6617700" cy="650100"/>
          </a:xfrm>
          <a:prstGeom prst="rect">
            <a:avLst/>
          </a:prstGeom>
          <a:solidFill>
            <a:srgbClr val="D5DBE5">
              <a:alpha val="7843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9" name="Google Shape;639;p29"/>
          <p:cNvSpPr/>
          <p:nvPr/>
        </p:nvSpPr>
        <p:spPr>
          <a:xfrm>
            <a:off x="6980975" y="3549775"/>
            <a:ext cx="1974900" cy="471600"/>
          </a:xfrm>
          <a:prstGeom prst="rect">
            <a:avLst/>
          </a:prstGeom>
          <a:solidFill>
            <a:srgbClr val="D5DBE5">
              <a:alpha val="7843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4" name="Picture 43">
            <a:extLst>
              <a:ext uri="{FF2B5EF4-FFF2-40B4-BE49-F238E27FC236}">
                <a16:creationId xmlns:a16="http://schemas.microsoft.com/office/drawing/2014/main" id="{6FCF8501-2129-4CFE-3246-334F34677151}"/>
              </a:ext>
            </a:extLst>
          </p:cNvPr>
          <p:cNvPicPr>
            <a:picLocks noChangeAspect="1"/>
          </p:cNvPicPr>
          <p:nvPr/>
        </p:nvPicPr>
        <p:blipFill>
          <a:blip r:embed="rId10"/>
          <a:stretch>
            <a:fillRect/>
          </a:stretch>
        </p:blipFill>
        <p:spPr>
          <a:xfrm>
            <a:off x="7109763" y="14622"/>
            <a:ext cx="1839686" cy="8401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0" descr="Graphical user interface, text, application  Description automatically generated"/>
          <p:cNvPicPr preferRelativeResize="0"/>
          <p:nvPr/>
        </p:nvPicPr>
        <p:blipFill rotWithShape="1">
          <a:blip r:embed="rId3">
            <a:alphaModFix/>
          </a:blip>
          <a:srcRect/>
          <a:stretch/>
        </p:blipFill>
        <p:spPr>
          <a:xfrm>
            <a:off x="350640" y="1016493"/>
            <a:ext cx="3882385" cy="3938489"/>
          </a:xfrm>
          <a:prstGeom prst="rect">
            <a:avLst/>
          </a:prstGeom>
          <a:noFill/>
          <a:ln w="9525" cap="flat" cmpd="sng">
            <a:solidFill>
              <a:schemeClr val="dk1"/>
            </a:solidFill>
            <a:prstDash val="solid"/>
            <a:round/>
            <a:headEnd type="none" w="sm" len="sm"/>
            <a:tailEnd type="none" w="sm" len="sm"/>
          </a:ln>
        </p:spPr>
      </p:pic>
      <p:pic>
        <p:nvPicPr>
          <p:cNvPr id="645" name="Google Shape;645;p30" descr="Graphical user interface, text, application, chat or text message  Description automatically generated"/>
          <p:cNvPicPr preferRelativeResize="0"/>
          <p:nvPr/>
        </p:nvPicPr>
        <p:blipFill rotWithShape="1">
          <a:blip r:embed="rId4">
            <a:alphaModFix/>
          </a:blip>
          <a:srcRect/>
          <a:stretch/>
        </p:blipFill>
        <p:spPr>
          <a:xfrm>
            <a:off x="3578725" y="3084222"/>
            <a:ext cx="4925196" cy="1773509"/>
          </a:xfrm>
          <a:prstGeom prst="rect">
            <a:avLst/>
          </a:prstGeom>
          <a:noFill/>
          <a:ln w="9525" cap="flat" cmpd="sng">
            <a:solidFill>
              <a:schemeClr val="dk1"/>
            </a:solidFill>
            <a:prstDash val="solid"/>
            <a:round/>
            <a:headEnd type="none" w="sm" len="sm"/>
            <a:tailEnd type="none" w="sm" len="sm"/>
          </a:ln>
        </p:spPr>
      </p:pic>
      <p:sp>
        <p:nvSpPr>
          <p:cNvPr id="646" name="Google Shape;646;p30"/>
          <p:cNvSpPr txBox="1"/>
          <p:nvPr/>
        </p:nvSpPr>
        <p:spPr>
          <a:xfrm>
            <a:off x="2728652" y="1561925"/>
            <a:ext cx="1398900" cy="500100"/>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1. Carer enters details</a:t>
            </a:r>
            <a:endParaRPr sz="1100" b="0" i="0" u="none" strike="noStrike" cap="none">
              <a:solidFill>
                <a:srgbClr val="CC0000"/>
              </a:solidFill>
              <a:latin typeface="Arial"/>
              <a:ea typeface="Arial"/>
              <a:cs typeface="Arial"/>
              <a:sym typeface="Arial"/>
            </a:endParaRPr>
          </a:p>
        </p:txBody>
      </p:sp>
      <p:sp>
        <p:nvSpPr>
          <p:cNvPr id="647" name="Google Shape;647;p30"/>
          <p:cNvSpPr txBox="1"/>
          <p:nvPr/>
        </p:nvSpPr>
        <p:spPr>
          <a:xfrm>
            <a:off x="6883560" y="3255176"/>
            <a:ext cx="1909800" cy="715800"/>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3. Patient receives message requesting authorisation</a:t>
            </a:r>
            <a:endParaRPr sz="1100" b="0" i="0" u="none" strike="noStrike" cap="none">
              <a:solidFill>
                <a:srgbClr val="CC0000"/>
              </a:solidFill>
              <a:latin typeface="Arial"/>
              <a:ea typeface="Arial"/>
              <a:cs typeface="Arial"/>
              <a:sym typeface="Arial"/>
            </a:endParaRPr>
          </a:p>
        </p:txBody>
      </p:sp>
      <p:sp>
        <p:nvSpPr>
          <p:cNvPr id="648" name="Google Shape;648;p30"/>
          <p:cNvSpPr txBox="1">
            <a:spLocks noGrp="1"/>
          </p:cNvSpPr>
          <p:nvPr>
            <p:ph type="title"/>
          </p:nvPr>
        </p:nvSpPr>
        <p:spPr>
          <a:xfrm>
            <a:off x="350648" y="200625"/>
            <a:ext cx="68484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070"/>
              <a:buFont typeface="Arial"/>
              <a:buNone/>
            </a:pPr>
            <a:r>
              <a:rPr lang="en-GB" sz="2500"/>
              <a:t>Carer scans the QR code and enters their details</a:t>
            </a:r>
            <a:endParaRPr sz="2500"/>
          </a:p>
        </p:txBody>
      </p:sp>
      <p:pic>
        <p:nvPicPr>
          <p:cNvPr id="649" name="Google Shape;649;p30"/>
          <p:cNvPicPr preferRelativeResize="0"/>
          <p:nvPr/>
        </p:nvPicPr>
        <p:blipFill rotWithShape="1">
          <a:blip r:embed="rId5">
            <a:alphaModFix/>
          </a:blip>
          <a:srcRect/>
          <a:stretch/>
        </p:blipFill>
        <p:spPr>
          <a:xfrm>
            <a:off x="4495465" y="1009634"/>
            <a:ext cx="3122730" cy="2154029"/>
          </a:xfrm>
          <a:prstGeom prst="rect">
            <a:avLst/>
          </a:prstGeom>
          <a:noFill/>
          <a:ln w="9525" cap="flat" cmpd="sng">
            <a:solidFill>
              <a:schemeClr val="dk1"/>
            </a:solidFill>
            <a:prstDash val="solid"/>
            <a:round/>
            <a:headEnd type="none" w="sm" len="sm"/>
            <a:tailEnd type="none" w="sm" len="sm"/>
          </a:ln>
        </p:spPr>
      </p:pic>
      <p:sp>
        <p:nvSpPr>
          <p:cNvPr id="650" name="Google Shape;650;p30"/>
          <p:cNvSpPr txBox="1"/>
          <p:nvPr/>
        </p:nvSpPr>
        <p:spPr>
          <a:xfrm>
            <a:off x="7652550" y="1561925"/>
            <a:ext cx="1167600" cy="500100"/>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2. QR code scanned</a:t>
            </a:r>
            <a:endParaRPr sz="1400" b="1" i="0" u="none" strike="noStrike" cap="none">
              <a:solidFill>
                <a:srgbClr val="CC0000"/>
              </a:solidFill>
              <a:latin typeface="Arial"/>
              <a:ea typeface="Arial"/>
              <a:cs typeface="Arial"/>
              <a:sym typeface="Arial"/>
            </a:endParaRPr>
          </a:p>
        </p:txBody>
      </p:sp>
      <p:pic>
        <p:nvPicPr>
          <p:cNvPr id="9" name="Picture 8">
            <a:extLst>
              <a:ext uri="{FF2B5EF4-FFF2-40B4-BE49-F238E27FC236}">
                <a16:creationId xmlns:a16="http://schemas.microsoft.com/office/drawing/2014/main" id="{20769DC8-A700-D8E0-9E8F-7100C9BB0F67}"/>
              </a:ext>
            </a:extLst>
          </p:cNvPr>
          <p:cNvPicPr>
            <a:picLocks noChangeAspect="1"/>
          </p:cNvPicPr>
          <p:nvPr/>
        </p:nvPicPr>
        <p:blipFill>
          <a:blip r:embed="rId6"/>
          <a:stretch>
            <a:fillRect/>
          </a:stretch>
        </p:blipFill>
        <p:spPr>
          <a:xfrm>
            <a:off x="7109763" y="14622"/>
            <a:ext cx="1839686" cy="84012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31" descr="Graphical user interface, application  Description automatically generated"/>
          <p:cNvPicPr preferRelativeResize="0"/>
          <p:nvPr/>
        </p:nvPicPr>
        <p:blipFill rotWithShape="1">
          <a:blip r:embed="rId3">
            <a:alphaModFix/>
          </a:blip>
          <a:srcRect/>
          <a:stretch/>
        </p:blipFill>
        <p:spPr>
          <a:xfrm>
            <a:off x="323850" y="951250"/>
            <a:ext cx="7439150" cy="4091551"/>
          </a:xfrm>
          <a:prstGeom prst="rect">
            <a:avLst/>
          </a:prstGeom>
          <a:noFill/>
          <a:ln w="9525" cap="flat" cmpd="sng">
            <a:solidFill>
              <a:schemeClr val="dk1"/>
            </a:solidFill>
            <a:prstDash val="solid"/>
            <a:round/>
            <a:headEnd type="none" w="sm" len="sm"/>
            <a:tailEnd type="none" w="sm" len="sm"/>
          </a:ln>
        </p:spPr>
      </p:pic>
      <p:sp>
        <p:nvSpPr>
          <p:cNvPr id="656" name="Google Shape;656;p31"/>
          <p:cNvSpPr txBox="1">
            <a:spLocks noGrp="1"/>
          </p:cNvSpPr>
          <p:nvPr>
            <p:ph type="title"/>
          </p:nvPr>
        </p:nvSpPr>
        <p:spPr>
          <a:xfrm>
            <a:off x="350649" y="200625"/>
            <a:ext cx="66198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070"/>
              <a:buFont typeface="Arial"/>
              <a:buNone/>
            </a:pPr>
            <a:r>
              <a:rPr lang="en-GB" sz="2500"/>
              <a:t>Carer waits for patient to authorise</a:t>
            </a:r>
            <a:endParaRPr sz="2500"/>
          </a:p>
        </p:txBody>
      </p:sp>
      <p:sp>
        <p:nvSpPr>
          <p:cNvPr id="657" name="Google Shape;657;p31"/>
          <p:cNvSpPr txBox="1"/>
          <p:nvPr/>
        </p:nvSpPr>
        <p:spPr>
          <a:xfrm>
            <a:off x="475488" y="3834475"/>
            <a:ext cx="2971800" cy="930994"/>
          </a:xfrm>
          <a:prstGeom prst="rect">
            <a:avLst/>
          </a:prstGeom>
          <a:solidFill>
            <a:srgbClr val="F4CCCC"/>
          </a:solidFill>
          <a:ln w="9525" cap="flat" cmpd="sng">
            <a:solidFill>
              <a:srgbClr val="EA9999"/>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4. Patient is sent message with access request details from carer. </a:t>
            </a:r>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CC0000"/>
                </a:solidFill>
                <a:latin typeface="Arial"/>
                <a:ea typeface="Arial"/>
                <a:cs typeface="Arial"/>
                <a:sym typeface="Arial"/>
              </a:rPr>
              <a:t>Carer awaits authorisation.</a:t>
            </a:r>
            <a:endParaRPr sz="1100" b="0" i="0" u="none" strike="noStrike" cap="none">
              <a:solidFill>
                <a:srgbClr val="CC0000"/>
              </a:solidFill>
              <a:latin typeface="Arial"/>
              <a:ea typeface="Arial"/>
              <a:cs typeface="Arial"/>
              <a:sym typeface="Arial"/>
            </a:endParaRPr>
          </a:p>
        </p:txBody>
      </p:sp>
      <p:pic>
        <p:nvPicPr>
          <p:cNvPr id="5" name="Picture 4">
            <a:extLst>
              <a:ext uri="{FF2B5EF4-FFF2-40B4-BE49-F238E27FC236}">
                <a16:creationId xmlns:a16="http://schemas.microsoft.com/office/drawing/2014/main" id="{49BD04EE-0386-3831-C4A8-122EFEA2561D}"/>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32" descr="Graphical user interface, application  Description automatically generated"/>
          <p:cNvPicPr preferRelativeResize="0">
            <a:picLocks noGrp="1"/>
          </p:cNvPicPr>
          <p:nvPr>
            <p:ph type="body" idx="1"/>
          </p:nvPr>
        </p:nvPicPr>
        <p:blipFill rotWithShape="1">
          <a:blip r:embed="rId3">
            <a:alphaModFix/>
          </a:blip>
          <a:srcRect/>
          <a:stretch/>
        </p:blipFill>
        <p:spPr>
          <a:xfrm>
            <a:off x="482100" y="925500"/>
            <a:ext cx="7387200" cy="4067400"/>
          </a:xfrm>
          <a:prstGeom prst="rect">
            <a:avLst/>
          </a:prstGeom>
          <a:noFill/>
          <a:ln>
            <a:noFill/>
          </a:ln>
        </p:spPr>
      </p:pic>
      <p:sp>
        <p:nvSpPr>
          <p:cNvPr id="663" name="Google Shape;663;p32"/>
          <p:cNvSpPr txBox="1">
            <a:spLocks noGrp="1"/>
          </p:cNvSpPr>
          <p:nvPr>
            <p:ph type="title"/>
          </p:nvPr>
        </p:nvSpPr>
        <p:spPr>
          <a:xfrm>
            <a:off x="381378" y="181369"/>
            <a:ext cx="7980900" cy="45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5EB8"/>
              </a:buClr>
              <a:buSzPts val="2070"/>
              <a:buFont typeface="Arial"/>
              <a:buNone/>
            </a:pPr>
            <a:r>
              <a:rPr lang="en-GB" sz="2500"/>
              <a:t>Carer views IPS</a:t>
            </a:r>
            <a:endParaRPr sz="2500"/>
          </a:p>
        </p:txBody>
      </p:sp>
      <p:pic>
        <p:nvPicPr>
          <p:cNvPr id="4" name="Picture 3">
            <a:extLst>
              <a:ext uri="{FF2B5EF4-FFF2-40B4-BE49-F238E27FC236}">
                <a16:creationId xmlns:a16="http://schemas.microsoft.com/office/drawing/2014/main" id="{A0033D67-3EBA-8308-6956-7EB8A1D1D64B}"/>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33"/>
          <p:cNvPicPr preferRelativeResize="0"/>
          <p:nvPr/>
        </p:nvPicPr>
        <p:blipFill rotWithShape="1">
          <a:blip r:embed="rId3">
            <a:alphaModFix/>
          </a:blip>
          <a:srcRect/>
          <a:stretch/>
        </p:blipFill>
        <p:spPr>
          <a:xfrm>
            <a:off x="2157424" y="976301"/>
            <a:ext cx="4829151" cy="4049950"/>
          </a:xfrm>
          <a:prstGeom prst="rect">
            <a:avLst/>
          </a:prstGeom>
          <a:noFill/>
          <a:ln w="9525" cap="flat" cmpd="sng">
            <a:solidFill>
              <a:schemeClr val="dk1"/>
            </a:solidFill>
            <a:prstDash val="solid"/>
            <a:round/>
            <a:headEnd type="none" w="sm" len="sm"/>
            <a:tailEnd type="none" w="sm" len="sm"/>
          </a:ln>
        </p:spPr>
      </p:pic>
      <p:sp>
        <p:nvSpPr>
          <p:cNvPr id="669" name="Google Shape;669;p33"/>
          <p:cNvSpPr txBox="1">
            <a:spLocks noGrp="1"/>
          </p:cNvSpPr>
          <p:nvPr>
            <p:ph type="title"/>
          </p:nvPr>
        </p:nvSpPr>
        <p:spPr>
          <a:xfrm>
            <a:off x="323847" y="277550"/>
            <a:ext cx="6171600" cy="4155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Clr>
                <a:srgbClr val="005EB8"/>
              </a:buClr>
              <a:buSzPts val="2300"/>
              <a:buFont typeface="Arial"/>
              <a:buNone/>
            </a:pPr>
            <a:r>
              <a:rPr lang="en-GB" sz="2500">
                <a:solidFill>
                  <a:schemeClr val="accent5"/>
                </a:solidFill>
                <a:latin typeface="Arial"/>
                <a:ea typeface="Arial"/>
                <a:cs typeface="Arial"/>
                <a:sym typeface="Arial"/>
              </a:rPr>
              <a:t>IPS translated to other languages</a:t>
            </a:r>
            <a:endParaRPr sz="2500">
              <a:solidFill>
                <a:schemeClr val="accent5"/>
              </a:solidFill>
            </a:endParaRPr>
          </a:p>
        </p:txBody>
      </p:sp>
      <p:pic>
        <p:nvPicPr>
          <p:cNvPr id="4" name="Picture 3">
            <a:extLst>
              <a:ext uri="{FF2B5EF4-FFF2-40B4-BE49-F238E27FC236}">
                <a16:creationId xmlns:a16="http://schemas.microsoft.com/office/drawing/2014/main" id="{9AF594CB-FE47-E23A-F41B-DC3F440109DE}"/>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431-B99D-0940-9069-60274117A77E}"/>
              </a:ext>
            </a:extLst>
          </p:cNvPr>
          <p:cNvSpPr>
            <a:spLocks noGrp="1"/>
          </p:cNvSpPr>
          <p:nvPr>
            <p:ph type="ctrTitle"/>
          </p:nvPr>
        </p:nvSpPr>
        <p:spPr/>
        <p:txBody>
          <a:bodyPr>
            <a:noAutofit/>
          </a:bodyPr>
          <a:lstStyle/>
          <a:p>
            <a:r>
              <a:rPr lang="en-GB" sz="9600" dirty="0"/>
              <a:t>End</a:t>
            </a:r>
          </a:p>
        </p:txBody>
      </p:sp>
      <p:pic>
        <p:nvPicPr>
          <p:cNvPr id="3" name="Picture 2">
            <a:extLst>
              <a:ext uri="{FF2B5EF4-FFF2-40B4-BE49-F238E27FC236}">
                <a16:creationId xmlns:a16="http://schemas.microsoft.com/office/drawing/2014/main" id="{4B10205C-2931-AE3D-67DC-21B165D5C24E}"/>
              </a:ext>
            </a:extLst>
          </p:cNvPr>
          <p:cNvPicPr>
            <a:picLocks noChangeAspect="1"/>
          </p:cNvPicPr>
          <p:nvPr/>
        </p:nvPicPr>
        <p:blipFill>
          <a:blip r:embed="rId2"/>
          <a:stretch>
            <a:fillRect/>
          </a:stretch>
        </p:blipFill>
        <p:spPr>
          <a:xfrm>
            <a:off x="7109763" y="14622"/>
            <a:ext cx="1839686" cy="840123"/>
          </a:xfrm>
          <a:prstGeom prst="rect">
            <a:avLst/>
          </a:prstGeom>
        </p:spPr>
      </p:pic>
    </p:spTree>
    <p:extLst>
      <p:ext uri="{BB962C8B-B14F-4D97-AF65-F5344CB8AC3E}">
        <p14:creationId xmlns:p14="http://schemas.microsoft.com/office/powerpoint/2010/main" val="134249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
          <p:cNvSpPr txBox="1">
            <a:spLocks noGrp="1"/>
          </p:cNvSpPr>
          <p:nvPr>
            <p:ph type="body" idx="1"/>
          </p:nvPr>
        </p:nvSpPr>
        <p:spPr>
          <a:xfrm>
            <a:off x="2051197" y="889675"/>
            <a:ext cx="6800100" cy="3858900"/>
          </a:xfrm>
          <a:prstGeom prst="rect">
            <a:avLst/>
          </a:prstGeom>
          <a:noFill/>
          <a:ln>
            <a:noFill/>
          </a:ln>
        </p:spPr>
        <p:txBody>
          <a:bodyPr spcFirstLastPara="1" wrap="square" lIns="68575" tIns="34275" rIns="68575" bIns="34275" anchor="t" anchorCtr="0">
            <a:noAutofit/>
          </a:bodyPr>
          <a:lstStyle/>
          <a:p>
            <a:pPr marL="177800" lvl="0" indent="-177800" algn="l" rtl="0">
              <a:lnSpc>
                <a:spcPct val="180000"/>
              </a:lnSpc>
              <a:spcBef>
                <a:spcPts val="0"/>
              </a:spcBef>
              <a:spcAft>
                <a:spcPts val="0"/>
              </a:spcAft>
              <a:buClr>
                <a:schemeClr val="dk1"/>
              </a:buClr>
              <a:buSzPts val="1700"/>
              <a:buChar char="•"/>
            </a:pPr>
            <a:r>
              <a:rPr lang="en-GB" sz="1700" i="1"/>
              <a:t>Patient’s memory – the current default situation</a:t>
            </a:r>
            <a:endParaRPr sz="1700"/>
          </a:p>
          <a:p>
            <a:pPr marL="177800" lvl="0" indent="-177800" algn="l" rtl="0">
              <a:lnSpc>
                <a:spcPct val="180000"/>
              </a:lnSpc>
              <a:spcBef>
                <a:spcPts val="900"/>
              </a:spcBef>
              <a:spcAft>
                <a:spcPts val="0"/>
              </a:spcAft>
              <a:buClr>
                <a:schemeClr val="dk1"/>
              </a:buClr>
              <a:buSzPts val="1700"/>
              <a:buChar char="•"/>
            </a:pPr>
            <a:r>
              <a:rPr lang="en-GB" sz="1700" i="1"/>
              <a:t>Patient held unstructured personal notes</a:t>
            </a:r>
            <a:endParaRPr sz="1700"/>
          </a:p>
          <a:p>
            <a:pPr marL="177800" lvl="0" indent="-177800" algn="l" rtl="0">
              <a:lnSpc>
                <a:spcPct val="180000"/>
              </a:lnSpc>
              <a:spcBef>
                <a:spcPts val="900"/>
              </a:spcBef>
              <a:spcAft>
                <a:spcPts val="0"/>
              </a:spcAft>
              <a:buClr>
                <a:schemeClr val="dk1"/>
              </a:buClr>
              <a:buSzPts val="1700"/>
              <a:buChar char="•"/>
            </a:pPr>
            <a:r>
              <a:rPr lang="en-GB" sz="1700" i="1"/>
              <a:t>Patient held structured notes (but not an IPS record)</a:t>
            </a:r>
            <a:endParaRPr sz="1700"/>
          </a:p>
          <a:p>
            <a:pPr marL="177800" lvl="0" indent="-177800" algn="l" rtl="0">
              <a:lnSpc>
                <a:spcPct val="180000"/>
              </a:lnSpc>
              <a:spcBef>
                <a:spcPts val="900"/>
              </a:spcBef>
              <a:spcAft>
                <a:spcPts val="0"/>
              </a:spcAft>
              <a:buClr>
                <a:schemeClr val="dk1"/>
              </a:buClr>
              <a:buSzPts val="1700"/>
              <a:buChar char="•"/>
            </a:pPr>
            <a:r>
              <a:rPr lang="en-GB" sz="1700" i="1"/>
              <a:t>Patient held hardcopy of the structured IPS record – e.g. PDF</a:t>
            </a:r>
            <a:endParaRPr sz="1700"/>
          </a:p>
          <a:p>
            <a:pPr marL="177800" lvl="0" indent="-177800" algn="l" rtl="0">
              <a:lnSpc>
                <a:spcPct val="180000"/>
              </a:lnSpc>
              <a:spcBef>
                <a:spcPts val="900"/>
              </a:spcBef>
              <a:spcAft>
                <a:spcPts val="0"/>
              </a:spcAft>
              <a:buClr>
                <a:schemeClr val="dk1"/>
              </a:buClr>
              <a:buSzPts val="1700"/>
              <a:buChar char="•"/>
            </a:pPr>
            <a:r>
              <a:rPr lang="en-GB" sz="1700" i="1"/>
              <a:t>Patient held computable, downloadable IPS record – e.g. USB stick</a:t>
            </a:r>
            <a:endParaRPr sz="1700"/>
          </a:p>
          <a:p>
            <a:pPr marL="177800" lvl="0" indent="-190500" algn="l" rtl="0">
              <a:lnSpc>
                <a:spcPct val="180000"/>
              </a:lnSpc>
              <a:spcBef>
                <a:spcPts val="900"/>
              </a:spcBef>
              <a:spcAft>
                <a:spcPts val="0"/>
              </a:spcAft>
              <a:buClr>
                <a:schemeClr val="dk1"/>
              </a:buClr>
              <a:buSzPts val="1900"/>
              <a:buChar char="•"/>
            </a:pPr>
            <a:r>
              <a:rPr lang="en-GB" sz="1900" b="1" i="1">
                <a:highlight>
                  <a:srgbClr val="FFE599"/>
                </a:highlight>
              </a:rPr>
              <a:t>Patient mediated remotely stored IPS record </a:t>
            </a:r>
            <a:endParaRPr sz="2000" b="1">
              <a:highlight>
                <a:srgbClr val="FFE599"/>
              </a:highlight>
            </a:endParaRPr>
          </a:p>
          <a:p>
            <a:pPr marL="177800" lvl="0" indent="-177800" algn="l" rtl="0">
              <a:lnSpc>
                <a:spcPct val="180000"/>
              </a:lnSpc>
              <a:spcBef>
                <a:spcPts val="900"/>
              </a:spcBef>
              <a:spcAft>
                <a:spcPts val="0"/>
              </a:spcAft>
              <a:buClr>
                <a:schemeClr val="dk1"/>
              </a:buClr>
              <a:buSzPts val="1700"/>
              <a:buChar char="•"/>
            </a:pPr>
            <a:r>
              <a:rPr lang="en-GB" sz="1700" i="1"/>
              <a:t>Direct system-to-system exchange</a:t>
            </a:r>
            <a:endParaRPr sz="1700"/>
          </a:p>
        </p:txBody>
      </p:sp>
      <p:pic>
        <p:nvPicPr>
          <p:cNvPr id="436" name="Google Shape;436;p12" descr="Scroll with solid fill"/>
          <p:cNvPicPr preferRelativeResize="0"/>
          <p:nvPr/>
        </p:nvPicPr>
        <p:blipFill rotWithShape="1">
          <a:blip r:embed="rId3">
            <a:alphaModFix/>
          </a:blip>
          <a:srcRect/>
          <a:stretch/>
        </p:blipFill>
        <p:spPr>
          <a:xfrm>
            <a:off x="851907" y="2050921"/>
            <a:ext cx="527088" cy="527088"/>
          </a:xfrm>
          <a:prstGeom prst="rect">
            <a:avLst/>
          </a:prstGeom>
          <a:noFill/>
          <a:ln>
            <a:noFill/>
          </a:ln>
        </p:spPr>
      </p:pic>
      <p:pic>
        <p:nvPicPr>
          <p:cNvPr id="437" name="Google Shape;437;p12" descr="Usb Stick outline"/>
          <p:cNvPicPr preferRelativeResize="0"/>
          <p:nvPr/>
        </p:nvPicPr>
        <p:blipFill rotWithShape="1">
          <a:blip r:embed="rId4">
            <a:alphaModFix/>
          </a:blip>
          <a:srcRect/>
          <a:stretch/>
        </p:blipFill>
        <p:spPr>
          <a:xfrm>
            <a:off x="851907" y="3206391"/>
            <a:ext cx="527088" cy="527088"/>
          </a:xfrm>
          <a:prstGeom prst="rect">
            <a:avLst/>
          </a:prstGeom>
          <a:noFill/>
          <a:ln>
            <a:noFill/>
          </a:ln>
        </p:spPr>
      </p:pic>
      <p:pic>
        <p:nvPicPr>
          <p:cNvPr id="438" name="Google Shape;438;p12" descr="Document with solid fill"/>
          <p:cNvPicPr preferRelativeResize="0"/>
          <p:nvPr/>
        </p:nvPicPr>
        <p:blipFill rotWithShape="1">
          <a:blip r:embed="rId5">
            <a:alphaModFix/>
          </a:blip>
          <a:srcRect/>
          <a:stretch/>
        </p:blipFill>
        <p:spPr>
          <a:xfrm>
            <a:off x="851907" y="2633432"/>
            <a:ext cx="527088" cy="527088"/>
          </a:xfrm>
          <a:prstGeom prst="rect">
            <a:avLst/>
          </a:prstGeom>
          <a:noFill/>
          <a:ln>
            <a:noFill/>
          </a:ln>
        </p:spPr>
      </p:pic>
      <p:pic>
        <p:nvPicPr>
          <p:cNvPr id="439" name="Google Shape;439;p12" descr="Brain in head outline"/>
          <p:cNvPicPr preferRelativeResize="0"/>
          <p:nvPr/>
        </p:nvPicPr>
        <p:blipFill rotWithShape="1">
          <a:blip r:embed="rId6">
            <a:alphaModFix/>
          </a:blip>
          <a:srcRect/>
          <a:stretch/>
        </p:blipFill>
        <p:spPr>
          <a:xfrm>
            <a:off x="851907" y="911506"/>
            <a:ext cx="527088" cy="527088"/>
          </a:xfrm>
          <a:prstGeom prst="rect">
            <a:avLst/>
          </a:prstGeom>
          <a:noFill/>
          <a:ln>
            <a:noFill/>
          </a:ln>
        </p:spPr>
      </p:pic>
      <p:pic>
        <p:nvPicPr>
          <p:cNvPr id="440" name="Google Shape;440;p12" descr="Internet with solid fill"/>
          <p:cNvPicPr preferRelativeResize="0"/>
          <p:nvPr/>
        </p:nvPicPr>
        <p:blipFill rotWithShape="1">
          <a:blip r:embed="rId7">
            <a:alphaModFix/>
          </a:blip>
          <a:srcRect/>
          <a:stretch/>
        </p:blipFill>
        <p:spPr>
          <a:xfrm>
            <a:off x="1465100" y="4380424"/>
            <a:ext cx="527088" cy="527088"/>
          </a:xfrm>
          <a:prstGeom prst="rect">
            <a:avLst/>
          </a:prstGeom>
          <a:noFill/>
          <a:ln>
            <a:noFill/>
          </a:ln>
        </p:spPr>
      </p:pic>
      <p:pic>
        <p:nvPicPr>
          <p:cNvPr id="441" name="Google Shape;441;p12" descr="Internet with solid fill"/>
          <p:cNvPicPr preferRelativeResize="0"/>
          <p:nvPr/>
        </p:nvPicPr>
        <p:blipFill rotWithShape="1">
          <a:blip r:embed="rId7">
            <a:alphaModFix/>
          </a:blip>
          <a:srcRect/>
          <a:stretch/>
        </p:blipFill>
        <p:spPr>
          <a:xfrm>
            <a:off x="335770" y="4380424"/>
            <a:ext cx="527088" cy="527088"/>
          </a:xfrm>
          <a:prstGeom prst="rect">
            <a:avLst/>
          </a:prstGeom>
          <a:noFill/>
          <a:ln>
            <a:noFill/>
          </a:ln>
        </p:spPr>
      </p:pic>
      <p:pic>
        <p:nvPicPr>
          <p:cNvPr id="442" name="Google Shape;442;p12" descr="Download from cloud with solid fill"/>
          <p:cNvPicPr preferRelativeResize="0"/>
          <p:nvPr/>
        </p:nvPicPr>
        <p:blipFill rotWithShape="1">
          <a:blip r:embed="rId8">
            <a:alphaModFix/>
          </a:blip>
          <a:srcRect/>
          <a:stretch/>
        </p:blipFill>
        <p:spPr>
          <a:xfrm>
            <a:off x="879004" y="3819887"/>
            <a:ext cx="527088" cy="527088"/>
          </a:xfrm>
          <a:prstGeom prst="rect">
            <a:avLst/>
          </a:prstGeom>
          <a:noFill/>
          <a:ln>
            <a:noFill/>
          </a:ln>
        </p:spPr>
      </p:pic>
      <p:pic>
        <p:nvPicPr>
          <p:cNvPr id="443" name="Google Shape;443;p12" descr="Postit Notes 3 outline"/>
          <p:cNvPicPr preferRelativeResize="0"/>
          <p:nvPr/>
        </p:nvPicPr>
        <p:blipFill rotWithShape="1">
          <a:blip r:embed="rId9">
            <a:alphaModFix/>
          </a:blip>
          <a:srcRect/>
          <a:stretch/>
        </p:blipFill>
        <p:spPr>
          <a:xfrm>
            <a:off x="851907" y="1458472"/>
            <a:ext cx="527088" cy="527088"/>
          </a:xfrm>
          <a:prstGeom prst="rect">
            <a:avLst/>
          </a:prstGeom>
          <a:noFill/>
          <a:ln>
            <a:noFill/>
          </a:ln>
        </p:spPr>
      </p:pic>
      <p:cxnSp>
        <p:nvCxnSpPr>
          <p:cNvPr id="444" name="Google Shape;444;p12"/>
          <p:cNvCxnSpPr/>
          <p:nvPr/>
        </p:nvCxnSpPr>
        <p:spPr>
          <a:xfrm>
            <a:off x="851907" y="4639205"/>
            <a:ext cx="645000" cy="9600"/>
          </a:xfrm>
          <a:prstGeom prst="curvedConnector3">
            <a:avLst>
              <a:gd name="adj1" fmla="val 56164"/>
            </a:avLst>
          </a:prstGeom>
          <a:noFill/>
          <a:ln w="38100" cap="flat" cmpd="sng">
            <a:solidFill>
              <a:schemeClr val="accent1"/>
            </a:solidFill>
            <a:prstDash val="solid"/>
            <a:miter lim="800000"/>
            <a:headEnd type="triangle" w="med" len="med"/>
            <a:tailEnd type="triangle" w="med" len="med"/>
          </a:ln>
        </p:spPr>
      </p:cxnSp>
      <p:sp>
        <p:nvSpPr>
          <p:cNvPr id="445" name="Google Shape;445;p12"/>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070"/>
              <a:buFont typeface="Arial"/>
              <a:buNone/>
            </a:pPr>
            <a:r>
              <a:rPr lang="en-GB" sz="2500">
                <a:solidFill>
                  <a:schemeClr val="tx1"/>
                </a:solidFill>
              </a:rPr>
              <a:t>IPS G7 PoC - a patient abroad </a:t>
            </a:r>
            <a:endParaRPr sz="2500">
              <a:solidFill>
                <a:schemeClr val="tx1"/>
              </a:solidFill>
            </a:endParaRPr>
          </a:p>
        </p:txBody>
      </p:sp>
      <p:pic>
        <p:nvPicPr>
          <p:cNvPr id="15" name="Picture 14">
            <a:extLst>
              <a:ext uri="{FF2B5EF4-FFF2-40B4-BE49-F238E27FC236}">
                <a16:creationId xmlns:a16="http://schemas.microsoft.com/office/drawing/2014/main" id="{07DB9183-0481-0F38-0269-F5DB2EE9450F}"/>
              </a:ext>
            </a:extLst>
          </p:cNvPr>
          <p:cNvPicPr>
            <a:picLocks noChangeAspect="1"/>
          </p:cNvPicPr>
          <p:nvPr/>
        </p:nvPicPr>
        <p:blipFill>
          <a:blip r:embed="rId10"/>
          <a:stretch>
            <a:fillRect/>
          </a:stretch>
        </p:blipFill>
        <p:spPr>
          <a:xfrm>
            <a:off x="7109763" y="14622"/>
            <a:ext cx="1839686" cy="840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Effect transition="in" filter="fade">
                                      <p:cBhvr>
                                        <p:cTn id="7" dur="500"/>
                                        <p:tgtEl>
                                          <p:spTgt spid="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5">
                                            <p:txEl>
                                              <p:pRg st="1" end="1"/>
                                            </p:txEl>
                                          </p:spTgt>
                                        </p:tgtEl>
                                        <p:attrNameLst>
                                          <p:attrName>style.visibility</p:attrName>
                                        </p:attrNameLst>
                                      </p:cBhvr>
                                      <p:to>
                                        <p:strVal val="visible"/>
                                      </p:to>
                                    </p:set>
                                    <p:animEffect transition="in" filter="fade">
                                      <p:cBhvr>
                                        <p:cTn id="10" dur="500"/>
                                        <p:tgtEl>
                                          <p:spTgt spid="4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5">
                                            <p:txEl>
                                              <p:pRg st="2" end="2"/>
                                            </p:txEl>
                                          </p:spTgt>
                                        </p:tgtEl>
                                        <p:attrNameLst>
                                          <p:attrName>style.visibility</p:attrName>
                                        </p:attrNameLst>
                                      </p:cBhvr>
                                      <p:to>
                                        <p:strVal val="visible"/>
                                      </p:to>
                                    </p:set>
                                    <p:animEffect transition="in" filter="fade">
                                      <p:cBhvr>
                                        <p:cTn id="13" dur="500"/>
                                        <p:tgtEl>
                                          <p:spTgt spid="43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5">
                                            <p:txEl>
                                              <p:pRg st="3" end="3"/>
                                            </p:txEl>
                                          </p:spTgt>
                                        </p:tgtEl>
                                        <p:attrNameLst>
                                          <p:attrName>style.visibility</p:attrName>
                                        </p:attrNameLst>
                                      </p:cBhvr>
                                      <p:to>
                                        <p:strVal val="visible"/>
                                      </p:to>
                                    </p:set>
                                    <p:animEffect transition="in" filter="fade">
                                      <p:cBhvr>
                                        <p:cTn id="16" dur="500"/>
                                        <p:tgtEl>
                                          <p:spTgt spid="43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35">
                                            <p:txEl>
                                              <p:pRg st="4" end="4"/>
                                            </p:txEl>
                                          </p:spTgt>
                                        </p:tgtEl>
                                        <p:attrNameLst>
                                          <p:attrName>style.visibility</p:attrName>
                                        </p:attrNameLst>
                                      </p:cBhvr>
                                      <p:to>
                                        <p:strVal val="visible"/>
                                      </p:to>
                                    </p:set>
                                    <p:animEffect transition="in" filter="fade">
                                      <p:cBhvr>
                                        <p:cTn id="19" dur="500"/>
                                        <p:tgtEl>
                                          <p:spTgt spid="43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35">
                                            <p:txEl>
                                              <p:pRg st="5" end="5"/>
                                            </p:txEl>
                                          </p:spTgt>
                                        </p:tgtEl>
                                        <p:attrNameLst>
                                          <p:attrName>style.visibility</p:attrName>
                                        </p:attrNameLst>
                                      </p:cBhvr>
                                      <p:to>
                                        <p:strVal val="visible"/>
                                      </p:to>
                                    </p:set>
                                    <p:animEffect transition="in" filter="fade">
                                      <p:cBhvr>
                                        <p:cTn id="22" dur="500"/>
                                        <p:tgtEl>
                                          <p:spTgt spid="43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35">
                                            <p:txEl>
                                              <p:pRg st="6" end="6"/>
                                            </p:txEl>
                                          </p:spTgt>
                                        </p:tgtEl>
                                        <p:attrNameLst>
                                          <p:attrName>style.visibility</p:attrName>
                                        </p:attrNameLst>
                                      </p:cBhvr>
                                      <p:to>
                                        <p:strVal val="visible"/>
                                      </p:to>
                                    </p:set>
                                    <p:animEffect transition="in" filter="fade">
                                      <p:cBhvr>
                                        <p:cTn id="25" dur="500"/>
                                        <p:tgtEl>
                                          <p:spTgt spid="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909E-F47E-EF31-EB61-24841F131D67}"/>
              </a:ext>
            </a:extLst>
          </p:cNvPr>
          <p:cNvSpPr>
            <a:spLocks noGrp="1"/>
          </p:cNvSpPr>
          <p:nvPr>
            <p:ph type="title"/>
          </p:nvPr>
        </p:nvSpPr>
        <p:spPr/>
        <p:txBody>
          <a:bodyPr/>
          <a:lstStyle/>
          <a:p>
            <a:r>
              <a:rPr lang="en-GB" dirty="0">
                <a:solidFill>
                  <a:schemeClr val="tx1"/>
                </a:solidFill>
              </a:rPr>
              <a:t>Interweave products</a:t>
            </a:r>
          </a:p>
        </p:txBody>
      </p:sp>
      <p:pic>
        <p:nvPicPr>
          <p:cNvPr id="1026" name="Picture 2">
            <a:extLst>
              <a:ext uri="{FF2B5EF4-FFF2-40B4-BE49-F238E27FC236}">
                <a16:creationId xmlns:a16="http://schemas.microsoft.com/office/drawing/2014/main" id="{C53DB514-D3A4-54E8-75ED-72EDF290B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9" y="955125"/>
            <a:ext cx="7446001" cy="4188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6CF904-33D4-FE7F-01E2-201985628757}"/>
              </a:ext>
            </a:extLst>
          </p:cNvPr>
          <p:cNvPicPr>
            <a:picLocks noChangeAspect="1"/>
          </p:cNvPicPr>
          <p:nvPr/>
        </p:nvPicPr>
        <p:blipFill>
          <a:blip r:embed="rId3"/>
          <a:stretch>
            <a:fillRect/>
          </a:stretch>
        </p:blipFill>
        <p:spPr>
          <a:xfrm>
            <a:off x="7109763" y="14622"/>
            <a:ext cx="1839686" cy="840123"/>
          </a:xfrm>
          <a:prstGeom prst="rect">
            <a:avLst/>
          </a:prstGeom>
        </p:spPr>
      </p:pic>
    </p:spTree>
    <p:extLst>
      <p:ext uri="{BB962C8B-B14F-4D97-AF65-F5344CB8AC3E}">
        <p14:creationId xmlns:p14="http://schemas.microsoft.com/office/powerpoint/2010/main" val="311583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4"/>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005EB8"/>
              </a:buClr>
              <a:buSzPct val="76666"/>
              <a:buFont typeface="Arial"/>
              <a:buNone/>
            </a:pPr>
            <a:r>
              <a:rPr lang="en-GB"/>
              <a:t>IPS Proof of Concept</a:t>
            </a:r>
            <a:endParaRPr/>
          </a:p>
        </p:txBody>
      </p:sp>
      <p:sp>
        <p:nvSpPr>
          <p:cNvPr id="469" name="Google Shape;469;p14"/>
          <p:cNvSpPr txBox="1">
            <a:spLocks noGrp="1"/>
          </p:cNvSpPr>
          <p:nvPr>
            <p:ph type="body" idx="1"/>
          </p:nvPr>
        </p:nvSpPr>
        <p:spPr>
          <a:xfrm>
            <a:off x="586408" y="1167713"/>
            <a:ext cx="7981200" cy="3520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r>
              <a:rPr lang="en-GB" sz="1800"/>
              <a:t>Three elements</a:t>
            </a:r>
            <a:endParaRPr/>
          </a:p>
          <a:p>
            <a:pPr marL="0" lvl="0" indent="0" algn="l" rtl="0">
              <a:lnSpc>
                <a:spcPct val="90000"/>
              </a:lnSpc>
              <a:spcBef>
                <a:spcPts val="800"/>
              </a:spcBef>
              <a:spcAft>
                <a:spcPts val="0"/>
              </a:spcAft>
              <a:buClr>
                <a:schemeClr val="dk1"/>
              </a:buClr>
              <a:buSzPts val="1800"/>
              <a:buNone/>
            </a:pPr>
            <a:endParaRPr sz="1800" b="1"/>
          </a:p>
          <a:p>
            <a:pPr marL="177800" lvl="0" indent="-177800" algn="l" rtl="0">
              <a:lnSpc>
                <a:spcPct val="90000"/>
              </a:lnSpc>
              <a:spcBef>
                <a:spcPts val="800"/>
              </a:spcBef>
              <a:spcAft>
                <a:spcPts val="0"/>
              </a:spcAft>
              <a:buClr>
                <a:schemeClr val="dk1"/>
              </a:buClr>
              <a:buSzPts val="1800"/>
              <a:buChar char="•"/>
            </a:pPr>
            <a:r>
              <a:rPr lang="en-GB" sz="1800" b="1"/>
              <a:t>Confirming the requestor – </a:t>
            </a:r>
            <a:r>
              <a:rPr lang="en-GB" sz="1800"/>
              <a:t>authenticating the patient</a:t>
            </a:r>
            <a:endParaRPr/>
          </a:p>
          <a:p>
            <a:pPr marL="177800" lvl="0" indent="-63500" algn="l" rtl="0">
              <a:lnSpc>
                <a:spcPct val="90000"/>
              </a:lnSpc>
              <a:spcBef>
                <a:spcPts val="800"/>
              </a:spcBef>
              <a:spcAft>
                <a:spcPts val="0"/>
              </a:spcAft>
              <a:buClr>
                <a:schemeClr val="dk1"/>
              </a:buClr>
              <a:buSzPts val="1800"/>
              <a:buNone/>
            </a:pPr>
            <a:endParaRPr sz="1800" b="1"/>
          </a:p>
          <a:p>
            <a:pPr marL="177800" lvl="0" indent="-177800" algn="l" rtl="0">
              <a:lnSpc>
                <a:spcPct val="90000"/>
              </a:lnSpc>
              <a:spcBef>
                <a:spcPts val="800"/>
              </a:spcBef>
              <a:spcAft>
                <a:spcPts val="0"/>
              </a:spcAft>
              <a:buClr>
                <a:schemeClr val="dk1"/>
              </a:buClr>
              <a:buSzPts val="1800"/>
              <a:buChar char="•"/>
            </a:pPr>
            <a:r>
              <a:rPr lang="en-GB" sz="1800" b="1"/>
              <a:t>Creating and curating the IPS </a:t>
            </a:r>
            <a:r>
              <a:rPr lang="en-GB" sz="1800"/>
              <a:t>- generate standard IPS record and pass to patient control </a:t>
            </a:r>
            <a:endParaRPr/>
          </a:p>
          <a:p>
            <a:pPr marL="177800" lvl="0" indent="-63500" algn="l" rtl="0">
              <a:lnSpc>
                <a:spcPct val="90000"/>
              </a:lnSpc>
              <a:spcBef>
                <a:spcPts val="800"/>
              </a:spcBef>
              <a:spcAft>
                <a:spcPts val="0"/>
              </a:spcAft>
              <a:buClr>
                <a:schemeClr val="dk1"/>
              </a:buClr>
              <a:buSzPts val="1800"/>
              <a:buNone/>
            </a:pPr>
            <a:endParaRPr sz="1800" b="1"/>
          </a:p>
          <a:p>
            <a:pPr marL="177800" lvl="0" indent="-177800" algn="l" rtl="0">
              <a:lnSpc>
                <a:spcPct val="90000"/>
              </a:lnSpc>
              <a:spcBef>
                <a:spcPts val="800"/>
              </a:spcBef>
              <a:spcAft>
                <a:spcPts val="0"/>
              </a:spcAft>
              <a:buClr>
                <a:schemeClr val="dk1"/>
              </a:buClr>
              <a:buSzPts val="1800"/>
              <a:buChar char="•"/>
            </a:pPr>
            <a:r>
              <a:rPr lang="en-GB" sz="1800" b="1"/>
              <a:t>Consuming the IPS </a:t>
            </a:r>
            <a:r>
              <a:rPr lang="en-GB" sz="1800"/>
              <a:t>– patient choice to share, professional choice to consume</a:t>
            </a:r>
            <a:endParaRPr/>
          </a:p>
          <a:p>
            <a:pPr marL="0" lvl="0" indent="0" algn="l" rtl="0">
              <a:lnSpc>
                <a:spcPct val="90000"/>
              </a:lnSpc>
              <a:spcBef>
                <a:spcPts val="800"/>
              </a:spcBef>
              <a:spcAft>
                <a:spcPts val="0"/>
              </a:spcAft>
              <a:buClr>
                <a:schemeClr val="dk1"/>
              </a:buClr>
              <a:buSzPts val="1800"/>
              <a:buNone/>
            </a:pPr>
            <a:endParaRPr sz="1800" b="1"/>
          </a:p>
        </p:txBody>
      </p:sp>
      <p:pic>
        <p:nvPicPr>
          <p:cNvPr id="4" name="Picture 3">
            <a:extLst>
              <a:ext uri="{FF2B5EF4-FFF2-40B4-BE49-F238E27FC236}">
                <a16:creationId xmlns:a16="http://schemas.microsoft.com/office/drawing/2014/main" id="{44AB6DBA-5D7D-AFF3-AC3D-6E6A4B54970C}"/>
              </a:ext>
            </a:extLst>
          </p:cNvPr>
          <p:cNvPicPr>
            <a:picLocks noChangeAspect="1"/>
          </p:cNvPicPr>
          <p:nvPr/>
        </p:nvPicPr>
        <p:blipFill>
          <a:blip r:embed="rId3"/>
          <a:stretch>
            <a:fillRect/>
          </a:stretch>
        </p:blipFill>
        <p:spPr>
          <a:xfrm>
            <a:off x="7109763" y="14622"/>
            <a:ext cx="1839686" cy="8401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15" descr="Office worker female with solid fill"/>
          <p:cNvPicPr preferRelativeResize="0"/>
          <p:nvPr/>
        </p:nvPicPr>
        <p:blipFill rotWithShape="1">
          <a:blip r:embed="rId3">
            <a:alphaModFix/>
          </a:blip>
          <a:srcRect/>
          <a:stretch/>
        </p:blipFill>
        <p:spPr>
          <a:xfrm>
            <a:off x="399550" y="1778501"/>
            <a:ext cx="1067707" cy="973755"/>
          </a:xfrm>
          <a:prstGeom prst="rect">
            <a:avLst/>
          </a:prstGeom>
          <a:noFill/>
          <a:ln>
            <a:noFill/>
          </a:ln>
        </p:spPr>
      </p:pic>
      <p:pic>
        <p:nvPicPr>
          <p:cNvPr id="475" name="Google Shape;475;p15" descr="Internet with solid fill"/>
          <p:cNvPicPr preferRelativeResize="0"/>
          <p:nvPr/>
        </p:nvPicPr>
        <p:blipFill rotWithShape="1">
          <a:blip r:embed="rId4">
            <a:alphaModFix/>
          </a:blip>
          <a:srcRect/>
          <a:stretch/>
        </p:blipFill>
        <p:spPr>
          <a:xfrm>
            <a:off x="3493302" y="1782223"/>
            <a:ext cx="1059544" cy="966310"/>
          </a:xfrm>
          <a:prstGeom prst="rect">
            <a:avLst/>
          </a:prstGeom>
          <a:noFill/>
          <a:ln>
            <a:noFill/>
          </a:ln>
        </p:spPr>
      </p:pic>
      <p:sp>
        <p:nvSpPr>
          <p:cNvPr id="476" name="Google Shape;476;p15"/>
          <p:cNvSpPr/>
          <p:nvPr/>
        </p:nvSpPr>
        <p:spPr>
          <a:xfrm>
            <a:off x="3537637" y="947533"/>
            <a:ext cx="1059600" cy="3516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accent5"/>
                </a:solidFill>
                <a:latin typeface="Calibri"/>
                <a:ea typeface="Calibri"/>
                <a:cs typeface="Calibri"/>
                <a:sym typeface="Calibri"/>
              </a:rPr>
              <a:t>NHS Login</a:t>
            </a:r>
            <a:endParaRPr sz="1100" b="0" i="0" u="none" strike="noStrike" cap="none">
              <a:solidFill>
                <a:schemeClr val="accent5"/>
              </a:solidFill>
              <a:latin typeface="Arial"/>
              <a:ea typeface="Arial"/>
              <a:cs typeface="Arial"/>
              <a:sym typeface="Arial"/>
            </a:endParaRPr>
          </a:p>
        </p:txBody>
      </p:sp>
      <p:sp>
        <p:nvSpPr>
          <p:cNvPr id="477" name="Google Shape;477;p15"/>
          <p:cNvSpPr txBox="1"/>
          <p:nvPr/>
        </p:nvSpPr>
        <p:spPr>
          <a:xfrm>
            <a:off x="2012205" y="1415956"/>
            <a:ext cx="1803600" cy="408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National identity system assures patient identity</a:t>
            </a:r>
            <a:endParaRPr sz="1100" b="0" i="0" u="none" strike="noStrike" cap="none">
              <a:solidFill>
                <a:srgbClr val="000000"/>
              </a:solidFill>
              <a:latin typeface="Arial"/>
              <a:ea typeface="Arial"/>
              <a:cs typeface="Arial"/>
              <a:sym typeface="Arial"/>
            </a:endParaRPr>
          </a:p>
        </p:txBody>
      </p:sp>
      <p:sp>
        <p:nvSpPr>
          <p:cNvPr id="478" name="Google Shape;478;p15"/>
          <p:cNvSpPr txBox="1"/>
          <p:nvPr/>
        </p:nvSpPr>
        <p:spPr>
          <a:xfrm>
            <a:off x="1643450" y="2354150"/>
            <a:ext cx="1803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Patient initiates IPS request and provides personal content through their PHR</a:t>
            </a:r>
            <a:endParaRPr sz="1100" b="0" i="0" u="none" strike="noStrike" cap="none">
              <a:solidFill>
                <a:srgbClr val="000000"/>
              </a:solidFill>
              <a:latin typeface="Arial"/>
              <a:ea typeface="Arial"/>
              <a:cs typeface="Arial"/>
              <a:sym typeface="Arial"/>
            </a:endParaRPr>
          </a:p>
        </p:txBody>
      </p:sp>
      <p:sp>
        <p:nvSpPr>
          <p:cNvPr id="479" name="Google Shape;479;p15"/>
          <p:cNvSpPr/>
          <p:nvPr/>
        </p:nvSpPr>
        <p:spPr>
          <a:xfrm>
            <a:off x="3932840" y="1378021"/>
            <a:ext cx="258300" cy="5301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0" name="Google Shape;480;p15"/>
          <p:cNvSpPr/>
          <p:nvPr/>
        </p:nvSpPr>
        <p:spPr>
          <a:xfrm rot="-5400000">
            <a:off x="2427360" y="1316983"/>
            <a:ext cx="235800" cy="1896600"/>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1" name="Google Shape;481;p15"/>
          <p:cNvSpPr txBox="1"/>
          <p:nvPr/>
        </p:nvSpPr>
        <p:spPr>
          <a:xfrm>
            <a:off x="3369372" y="2591086"/>
            <a:ext cx="12729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Personal Health Record e.g. HELM</a:t>
            </a:r>
            <a:endParaRPr sz="1100" b="0" i="0" u="none" strike="noStrike" cap="none">
              <a:solidFill>
                <a:srgbClr val="000000"/>
              </a:solidFill>
              <a:latin typeface="Arial"/>
              <a:ea typeface="Arial"/>
              <a:cs typeface="Arial"/>
              <a:sym typeface="Arial"/>
            </a:endParaRPr>
          </a:p>
        </p:txBody>
      </p:sp>
      <p:sp>
        <p:nvSpPr>
          <p:cNvPr id="482" name="Google Shape;482;p15"/>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070"/>
              <a:buFont typeface="Arial"/>
              <a:buNone/>
            </a:pPr>
            <a:r>
              <a:rPr lang="en-GB" sz="2500"/>
              <a:t>Step 1 - Confirming the requestor</a:t>
            </a:r>
            <a:endParaRPr sz="2500"/>
          </a:p>
        </p:txBody>
      </p:sp>
      <p:pic>
        <p:nvPicPr>
          <p:cNvPr id="11" name="Picture 10">
            <a:extLst>
              <a:ext uri="{FF2B5EF4-FFF2-40B4-BE49-F238E27FC236}">
                <a16:creationId xmlns:a16="http://schemas.microsoft.com/office/drawing/2014/main" id="{262E0911-13A5-0D82-1B4D-7FAA65B0EFA3}"/>
              </a:ext>
            </a:extLst>
          </p:cNvPr>
          <p:cNvPicPr>
            <a:picLocks noChangeAspect="1"/>
          </p:cNvPicPr>
          <p:nvPr/>
        </p:nvPicPr>
        <p:blipFill>
          <a:blip r:embed="rId5"/>
          <a:stretch>
            <a:fillRect/>
          </a:stretch>
        </p:blipFill>
        <p:spPr>
          <a:xfrm>
            <a:off x="7109763" y="14622"/>
            <a:ext cx="1839686" cy="8401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6"/>
          <p:cNvSpPr txBox="1">
            <a:spLocks noGrp="1"/>
          </p:cNvSpPr>
          <p:nvPr>
            <p:ph type="title"/>
          </p:nvPr>
        </p:nvSpPr>
        <p:spPr>
          <a:xfrm>
            <a:off x="350650" y="200625"/>
            <a:ext cx="70527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160"/>
              <a:buFont typeface="Arial"/>
              <a:buNone/>
            </a:pPr>
            <a:r>
              <a:rPr lang="en-GB" sz="2500"/>
              <a:t>Patient logs into a portal to request their IPS</a:t>
            </a:r>
            <a:endParaRPr sz="2500"/>
          </a:p>
        </p:txBody>
      </p:sp>
      <p:pic>
        <p:nvPicPr>
          <p:cNvPr id="488" name="Google Shape;488;p16"/>
          <p:cNvPicPr preferRelativeResize="0">
            <a:picLocks noGrp="1"/>
          </p:cNvPicPr>
          <p:nvPr>
            <p:ph type="body" idx="1"/>
          </p:nvPr>
        </p:nvPicPr>
        <p:blipFill rotWithShape="1">
          <a:blip r:embed="rId3">
            <a:alphaModFix/>
          </a:blip>
          <a:srcRect/>
          <a:stretch/>
        </p:blipFill>
        <p:spPr>
          <a:xfrm>
            <a:off x="457600" y="953500"/>
            <a:ext cx="6488100" cy="4053900"/>
          </a:xfrm>
          <a:prstGeom prst="rect">
            <a:avLst/>
          </a:prstGeom>
          <a:noFill/>
          <a:ln w="9525" cap="flat" cmpd="sng">
            <a:solidFill>
              <a:schemeClr val="dk1"/>
            </a:solidFill>
            <a:prstDash val="solid"/>
            <a:round/>
            <a:headEnd type="none" w="sm" len="sm"/>
            <a:tailEnd type="none" w="sm" len="sm"/>
          </a:ln>
        </p:spPr>
      </p:pic>
      <p:pic>
        <p:nvPicPr>
          <p:cNvPr id="4" name="Picture 3">
            <a:extLst>
              <a:ext uri="{FF2B5EF4-FFF2-40B4-BE49-F238E27FC236}">
                <a16:creationId xmlns:a16="http://schemas.microsoft.com/office/drawing/2014/main" id="{CAF76E0D-C6C3-70D3-5C6F-85BEA000F0F0}"/>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7"/>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User authentication using NHS login</a:t>
            </a:r>
            <a:endParaRPr sz="2500"/>
          </a:p>
        </p:txBody>
      </p:sp>
      <p:pic>
        <p:nvPicPr>
          <p:cNvPr id="494" name="Google Shape;494;p17"/>
          <p:cNvPicPr preferRelativeResize="0">
            <a:picLocks noGrp="1"/>
          </p:cNvPicPr>
          <p:nvPr>
            <p:ph type="body" idx="1"/>
          </p:nvPr>
        </p:nvPicPr>
        <p:blipFill rotWithShape="1">
          <a:blip r:embed="rId3">
            <a:alphaModFix/>
          </a:blip>
          <a:srcRect/>
          <a:stretch/>
        </p:blipFill>
        <p:spPr>
          <a:xfrm>
            <a:off x="496508" y="970144"/>
            <a:ext cx="3769200" cy="3858900"/>
          </a:xfrm>
          <a:prstGeom prst="rect">
            <a:avLst/>
          </a:prstGeom>
          <a:noFill/>
          <a:ln w="9525" cap="flat" cmpd="sng">
            <a:solidFill>
              <a:schemeClr val="dk1"/>
            </a:solidFill>
            <a:prstDash val="solid"/>
            <a:round/>
            <a:headEnd type="none" w="sm" len="sm"/>
            <a:tailEnd type="none" w="sm" len="sm"/>
          </a:ln>
        </p:spPr>
      </p:pic>
      <p:pic>
        <p:nvPicPr>
          <p:cNvPr id="495" name="Google Shape;495;p17"/>
          <p:cNvPicPr preferRelativeResize="0"/>
          <p:nvPr/>
        </p:nvPicPr>
        <p:blipFill rotWithShape="1">
          <a:blip r:embed="rId4">
            <a:alphaModFix/>
          </a:blip>
          <a:srcRect/>
          <a:stretch/>
        </p:blipFill>
        <p:spPr>
          <a:xfrm>
            <a:off x="2534135" y="1148863"/>
            <a:ext cx="3631078" cy="3754464"/>
          </a:xfrm>
          <a:prstGeom prst="rect">
            <a:avLst/>
          </a:prstGeom>
          <a:noFill/>
          <a:ln w="9525" cap="flat" cmpd="sng">
            <a:solidFill>
              <a:schemeClr val="dk1"/>
            </a:solidFill>
            <a:prstDash val="solid"/>
            <a:round/>
            <a:headEnd type="none" w="sm" len="sm"/>
            <a:tailEnd type="none" w="sm" len="sm"/>
          </a:ln>
        </p:spPr>
      </p:pic>
      <p:pic>
        <p:nvPicPr>
          <p:cNvPr id="496" name="Google Shape;496;p17"/>
          <p:cNvPicPr preferRelativeResize="0"/>
          <p:nvPr/>
        </p:nvPicPr>
        <p:blipFill rotWithShape="1">
          <a:blip r:embed="rId5">
            <a:alphaModFix/>
          </a:blip>
          <a:srcRect/>
          <a:stretch/>
        </p:blipFill>
        <p:spPr>
          <a:xfrm>
            <a:off x="5428414" y="1214216"/>
            <a:ext cx="3454979" cy="3864959"/>
          </a:xfrm>
          <a:prstGeom prst="rect">
            <a:avLst/>
          </a:prstGeom>
          <a:noFill/>
          <a:ln w="9525" cap="flat" cmpd="sng">
            <a:solidFill>
              <a:schemeClr val="dk1"/>
            </a:solidFill>
            <a:prstDash val="solid"/>
            <a:round/>
            <a:headEnd type="none" w="sm" len="sm"/>
            <a:tailEnd type="none" w="sm" len="sm"/>
          </a:ln>
        </p:spPr>
      </p:pic>
      <p:pic>
        <p:nvPicPr>
          <p:cNvPr id="6" name="Picture 5">
            <a:extLst>
              <a:ext uri="{FF2B5EF4-FFF2-40B4-BE49-F238E27FC236}">
                <a16:creationId xmlns:a16="http://schemas.microsoft.com/office/drawing/2014/main" id="{4CAF8594-69CA-89C7-DD0B-F717700C340A}"/>
              </a:ext>
            </a:extLst>
          </p:cNvPr>
          <p:cNvPicPr>
            <a:picLocks noChangeAspect="1"/>
          </p:cNvPicPr>
          <p:nvPr/>
        </p:nvPicPr>
        <p:blipFill>
          <a:blip r:embed="rId6"/>
          <a:stretch>
            <a:fillRect/>
          </a:stretch>
        </p:blipFill>
        <p:spPr>
          <a:xfrm>
            <a:off x="7109763" y="14622"/>
            <a:ext cx="1839686" cy="8401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8"/>
          <p:cNvSpPr txBox="1">
            <a:spLocks noGrp="1"/>
          </p:cNvSpPr>
          <p:nvPr>
            <p:ph type="title"/>
          </p:nvPr>
        </p:nvSpPr>
        <p:spPr>
          <a:xfrm>
            <a:off x="350658" y="200620"/>
            <a:ext cx="5724000" cy="39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5EB8"/>
              </a:buClr>
              <a:buSzPts val="2300"/>
              <a:buFont typeface="Arial"/>
              <a:buNone/>
            </a:pPr>
            <a:r>
              <a:rPr lang="en-GB" sz="2500"/>
              <a:t>Patient requests IPS</a:t>
            </a:r>
            <a:endParaRPr sz="2500"/>
          </a:p>
        </p:txBody>
      </p:sp>
      <p:pic>
        <p:nvPicPr>
          <p:cNvPr id="502" name="Google Shape;502;p18"/>
          <p:cNvPicPr preferRelativeResize="0">
            <a:picLocks noGrp="1"/>
          </p:cNvPicPr>
          <p:nvPr>
            <p:ph type="body" idx="1"/>
          </p:nvPr>
        </p:nvPicPr>
        <p:blipFill rotWithShape="1">
          <a:blip r:embed="rId3">
            <a:alphaModFix/>
          </a:blip>
          <a:srcRect/>
          <a:stretch/>
        </p:blipFill>
        <p:spPr>
          <a:xfrm>
            <a:off x="635433" y="970144"/>
            <a:ext cx="6919800" cy="3964500"/>
          </a:xfrm>
          <a:prstGeom prst="rect">
            <a:avLst/>
          </a:prstGeom>
          <a:noFill/>
          <a:ln w="9525" cap="flat" cmpd="sng">
            <a:solidFill>
              <a:schemeClr val="dk1"/>
            </a:solidFill>
            <a:prstDash val="solid"/>
            <a:round/>
            <a:headEnd type="none" w="sm" len="sm"/>
            <a:tailEnd type="none" w="sm" len="sm"/>
          </a:ln>
        </p:spPr>
      </p:pic>
      <p:sp>
        <p:nvSpPr>
          <p:cNvPr id="503" name="Google Shape;503;p18"/>
          <p:cNvSpPr/>
          <p:nvPr/>
        </p:nvSpPr>
        <p:spPr>
          <a:xfrm>
            <a:off x="3200753" y="2038750"/>
            <a:ext cx="1524900" cy="1311000"/>
          </a:xfrm>
          <a:prstGeom prst="rect">
            <a:avLst/>
          </a:prstGeom>
          <a:no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1AC6AE5-4199-ECF5-C7F0-F005C460100D}"/>
              </a:ext>
            </a:extLst>
          </p:cNvPr>
          <p:cNvPicPr>
            <a:picLocks noChangeAspect="1"/>
          </p:cNvPicPr>
          <p:nvPr/>
        </p:nvPicPr>
        <p:blipFill>
          <a:blip r:embed="rId4"/>
          <a:stretch>
            <a:fillRect/>
          </a:stretch>
        </p:blipFill>
        <p:spPr>
          <a:xfrm>
            <a:off x="7109763" y="14622"/>
            <a:ext cx="1839686" cy="8401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17" ma:contentTypeDescription="Create a new document." ma:contentTypeScope="" ma:versionID="8f30ad48d12c6da316258e25f876be8b">
  <xsd:schema xmlns:xsd="http://www.w3.org/2001/XMLSchema" xmlns:xs="http://www.w3.org/2001/XMLSchema" xmlns:p="http://schemas.microsoft.com/office/2006/metadata/properties" xmlns:ns2="e37e8048-7f47-46c3-9f5d-bf2bf54c9279" xmlns:ns3="812061dd-523a-47bf-9db5-a71fd49c94a4" targetNamespace="http://schemas.microsoft.com/office/2006/metadata/properties" ma:root="true" ma:fieldsID="7f96b87e7d943b07ef16e39b4ab3dbb0" ns2:_="" ns3:_="">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Pictur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36c5f2-2d8c-4cc3-a61b-4b56d022d3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98d9916-7899-4a6c-b68a-d60d75cd35ea}" ma:internalName="TaxCatchAll" ma:showField="CatchAllData" ma:web="812061dd-523a-47bf-9db5-a71fd49c9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icture xmlns="e37e8048-7f47-46c3-9f5d-bf2bf54c9279">
      <Url xsi:nil="true"/>
      <Description xsi:nil="true"/>
    </Picture>
    <TaxCatchAll xmlns="812061dd-523a-47bf-9db5-a71fd49c94a4" xsi:nil="true"/>
    <lcf76f155ced4ddcb4097134ff3c332f xmlns="e37e8048-7f47-46c3-9f5d-bf2bf54c92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1EC320-8929-43E7-BFE4-70272C07B3AC}"/>
</file>

<file path=customXml/itemProps2.xml><?xml version="1.0" encoding="utf-8"?>
<ds:datastoreItem xmlns:ds="http://schemas.openxmlformats.org/officeDocument/2006/customXml" ds:itemID="{72E01B8F-0685-4FF9-B1D3-8CCFDA2D151F}"/>
</file>

<file path=customXml/itemProps3.xml><?xml version="1.0" encoding="utf-8"?>
<ds:datastoreItem xmlns:ds="http://schemas.openxmlformats.org/officeDocument/2006/customXml" ds:itemID="{5A80AD93-B9D7-49BC-A21A-83C2D40ADB5D}"/>
</file>

<file path=docProps/app.xml><?xml version="1.0" encoding="utf-8"?>
<Properties xmlns="http://schemas.openxmlformats.org/officeDocument/2006/extended-properties" xmlns:vt="http://schemas.openxmlformats.org/officeDocument/2006/docPropsVTypes">
  <TotalTime>95</TotalTime>
  <Words>621</Words>
  <Application>Microsoft Macintosh PowerPoint</Application>
  <PresentationFormat>On-screen Show (16:9)</PresentationFormat>
  <Paragraphs>89</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Light</vt:lpstr>
      <vt:lpstr>Calibri</vt:lpstr>
      <vt:lpstr>Museo 500</vt:lpstr>
      <vt:lpstr>Noto Sans Symbols</vt:lpstr>
      <vt:lpstr>Office Theme</vt:lpstr>
      <vt:lpstr>PowerPoint Presentation</vt:lpstr>
      <vt:lpstr>Digital health and care across the G7</vt:lpstr>
      <vt:lpstr>IPS G7 PoC - a patient abroad </vt:lpstr>
      <vt:lpstr>Interweave products</vt:lpstr>
      <vt:lpstr>IPS Proof of Concept</vt:lpstr>
      <vt:lpstr>Step 1 - Confirming the requestor</vt:lpstr>
      <vt:lpstr>Patient logs into a portal to request their IPS</vt:lpstr>
      <vt:lpstr>User authentication using NHS login</vt:lpstr>
      <vt:lpstr>Patient requests IPS</vt:lpstr>
      <vt:lpstr>Patient views existing record</vt:lpstr>
      <vt:lpstr>Patient adds notes to their record</vt:lpstr>
      <vt:lpstr>Patient confirms contact details</vt:lpstr>
      <vt:lpstr>Patient authorises IPS generation </vt:lpstr>
      <vt:lpstr>Step 2 - Creating and curating the IPS</vt:lpstr>
      <vt:lpstr>IPS successfully created</vt:lpstr>
      <vt:lpstr>Patient receives an email with IPS</vt:lpstr>
      <vt:lpstr>Patient receives SMS notification</vt:lpstr>
      <vt:lpstr>Patient enters access code</vt:lpstr>
      <vt:lpstr>Patient views their IPS</vt:lpstr>
      <vt:lpstr>Step 3 - Consuming the IPS </vt:lpstr>
      <vt:lpstr>Carer scans the QR code and enters their details</vt:lpstr>
      <vt:lpstr>Carer waits for patient to authorise</vt:lpstr>
      <vt:lpstr>Carer views IPS</vt:lpstr>
      <vt:lpstr>IPS translated to other languages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owner</dc:creator>
  <cp:lastModifiedBy>RICKLES, Lee (HUMBER TEACHING NHS FOUNDATION TRUST)</cp:lastModifiedBy>
  <cp:revision>11</cp:revision>
  <dcterms:created xsi:type="dcterms:W3CDTF">2021-01-31T09:27:35Z</dcterms:created>
  <dcterms:modified xsi:type="dcterms:W3CDTF">2022-05-23T20:10:54Z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0x010100F532358C74A89A419650AD017E1FAC40</vt:lpwstr>
  </property>
</Properties>
</file>